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90" r:id="rId2"/>
    <p:sldId id="291" r:id="rId3"/>
    <p:sldId id="292" r:id="rId4"/>
    <p:sldId id="281" r:id="rId5"/>
    <p:sldId id="260" r:id="rId6"/>
    <p:sldId id="295" r:id="rId7"/>
    <p:sldId id="296" r:id="rId8"/>
    <p:sldId id="303" r:id="rId9"/>
    <p:sldId id="264" r:id="rId10"/>
    <p:sldId id="298" r:id="rId11"/>
    <p:sldId id="299" r:id="rId12"/>
    <p:sldId id="300" r:id="rId13"/>
    <p:sldId id="294" r:id="rId14"/>
    <p:sldId id="301" r:id="rId15"/>
    <p:sldId id="304" r:id="rId16"/>
    <p:sldId id="305" r:id="rId17"/>
    <p:sldId id="306" r:id="rId18"/>
    <p:sldId id="307" r:id="rId19"/>
    <p:sldId id="308" r:id="rId20"/>
    <p:sldId id="309" r:id="rId21"/>
    <p:sldId id="310" r:id="rId22"/>
    <p:sldId id="31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BF1"/>
    <a:srgbClr val="66B11F"/>
    <a:srgbClr val="8E70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133" autoAdjust="0"/>
  </p:normalViewPr>
  <p:slideViewPr>
    <p:cSldViewPr snapToGrid="0">
      <p:cViewPr varScale="1">
        <p:scale>
          <a:sx n="61" d="100"/>
          <a:sy n="61" d="100"/>
        </p:scale>
        <p:origin x="10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88125-58C9-4BD6-8B9F-1A99498D76FF}" type="datetimeFigureOut">
              <a:rPr lang="en-US" smtClean="0"/>
              <a:t>4/8/2017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87F77-AF9C-46F6-AB89-A95C85E46CB0}" type="slidenum">
              <a:rPr lang="en-US" smtClean="0"/>
              <a:t>‹#›</a:t>
            </a:fld>
            <a:endParaRPr lang="en-US"/>
          </a:p>
        </p:txBody>
      </p:sp>
    </p:spTree>
    <p:extLst>
      <p:ext uri="{BB962C8B-B14F-4D97-AF65-F5344CB8AC3E}">
        <p14:creationId xmlns:p14="http://schemas.microsoft.com/office/powerpoint/2010/main" val="302962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p>
        </p:txBody>
      </p:sp>
      <p:sp>
        <p:nvSpPr>
          <p:cNvPr id="4" name="Slide Number Placeholder 3"/>
          <p:cNvSpPr>
            <a:spLocks noGrp="1"/>
          </p:cNvSpPr>
          <p:nvPr>
            <p:ph type="sldNum" sz="quarter" idx="10"/>
          </p:nvPr>
        </p:nvSpPr>
        <p:spPr/>
        <p:txBody>
          <a:bodyPr/>
          <a:lstStyle/>
          <a:p>
            <a:fld id="{57D87F77-AF9C-46F6-AB89-A95C85E46CB0}" type="slidenum">
              <a:rPr lang="en-US" smtClean="0"/>
              <a:t>1</a:t>
            </a:fld>
            <a:endParaRPr lang="en-US"/>
          </a:p>
        </p:txBody>
      </p:sp>
    </p:spTree>
    <p:extLst>
      <p:ext uri="{BB962C8B-B14F-4D97-AF65-F5344CB8AC3E}">
        <p14:creationId xmlns:p14="http://schemas.microsoft.com/office/powerpoint/2010/main" val="2868606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11</a:t>
            </a:fld>
            <a:endParaRPr lang="en-US"/>
          </a:p>
        </p:txBody>
      </p:sp>
    </p:spTree>
    <p:extLst>
      <p:ext uri="{BB962C8B-B14F-4D97-AF65-F5344CB8AC3E}">
        <p14:creationId xmlns:p14="http://schemas.microsoft.com/office/powerpoint/2010/main" val="3786591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57D87F77-AF9C-46F6-AB89-A95C85E46CB0}" type="slidenum">
              <a:rPr lang="en-US" smtClean="0"/>
              <a:t>12</a:t>
            </a:fld>
            <a:endParaRPr lang="en-US"/>
          </a:p>
        </p:txBody>
      </p:sp>
    </p:spTree>
    <p:extLst>
      <p:ext uri="{BB962C8B-B14F-4D97-AF65-F5344CB8AC3E}">
        <p14:creationId xmlns:p14="http://schemas.microsoft.com/office/powerpoint/2010/main" val="3752677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57D87F77-AF9C-46F6-AB89-A95C85E46CB0}" type="slidenum">
              <a:rPr lang="en-US" smtClean="0"/>
              <a:t>13</a:t>
            </a:fld>
            <a:endParaRPr lang="en-US"/>
          </a:p>
        </p:txBody>
      </p:sp>
    </p:spTree>
    <p:extLst>
      <p:ext uri="{BB962C8B-B14F-4D97-AF65-F5344CB8AC3E}">
        <p14:creationId xmlns:p14="http://schemas.microsoft.com/office/powerpoint/2010/main" val="1006845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14</a:t>
            </a:fld>
            <a:endParaRPr lang="en-US"/>
          </a:p>
        </p:txBody>
      </p:sp>
    </p:spTree>
    <p:extLst>
      <p:ext uri="{BB962C8B-B14F-4D97-AF65-F5344CB8AC3E}">
        <p14:creationId xmlns:p14="http://schemas.microsoft.com/office/powerpoint/2010/main" val="2846770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15</a:t>
            </a:fld>
            <a:endParaRPr lang="en-US"/>
          </a:p>
        </p:txBody>
      </p:sp>
    </p:spTree>
    <p:extLst>
      <p:ext uri="{BB962C8B-B14F-4D97-AF65-F5344CB8AC3E}">
        <p14:creationId xmlns:p14="http://schemas.microsoft.com/office/powerpoint/2010/main" val="3617617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16</a:t>
            </a:fld>
            <a:endParaRPr lang="en-US"/>
          </a:p>
        </p:txBody>
      </p:sp>
    </p:spTree>
    <p:extLst>
      <p:ext uri="{BB962C8B-B14F-4D97-AF65-F5344CB8AC3E}">
        <p14:creationId xmlns:p14="http://schemas.microsoft.com/office/powerpoint/2010/main" val="3287787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17</a:t>
            </a:fld>
            <a:endParaRPr lang="en-US"/>
          </a:p>
        </p:txBody>
      </p:sp>
    </p:spTree>
    <p:extLst>
      <p:ext uri="{BB962C8B-B14F-4D97-AF65-F5344CB8AC3E}">
        <p14:creationId xmlns:p14="http://schemas.microsoft.com/office/powerpoint/2010/main" val="3429225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18</a:t>
            </a:fld>
            <a:endParaRPr lang="en-US"/>
          </a:p>
        </p:txBody>
      </p:sp>
    </p:spTree>
    <p:extLst>
      <p:ext uri="{BB962C8B-B14F-4D97-AF65-F5344CB8AC3E}">
        <p14:creationId xmlns:p14="http://schemas.microsoft.com/office/powerpoint/2010/main" val="4210514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19</a:t>
            </a:fld>
            <a:endParaRPr lang="en-US"/>
          </a:p>
        </p:txBody>
      </p:sp>
    </p:spTree>
    <p:extLst>
      <p:ext uri="{BB962C8B-B14F-4D97-AF65-F5344CB8AC3E}">
        <p14:creationId xmlns:p14="http://schemas.microsoft.com/office/powerpoint/2010/main" val="3439471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20</a:t>
            </a:fld>
            <a:endParaRPr lang="en-US"/>
          </a:p>
        </p:txBody>
      </p:sp>
    </p:spTree>
    <p:extLst>
      <p:ext uri="{BB962C8B-B14F-4D97-AF65-F5344CB8AC3E}">
        <p14:creationId xmlns:p14="http://schemas.microsoft.com/office/powerpoint/2010/main" val="173659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2</a:t>
            </a:fld>
            <a:endParaRPr lang="en-US"/>
          </a:p>
        </p:txBody>
      </p:sp>
    </p:spTree>
    <p:extLst>
      <p:ext uri="{BB962C8B-B14F-4D97-AF65-F5344CB8AC3E}">
        <p14:creationId xmlns:p14="http://schemas.microsoft.com/office/powerpoint/2010/main" val="135529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22</a:t>
            </a:fld>
            <a:endParaRPr lang="en-US"/>
          </a:p>
        </p:txBody>
      </p:sp>
    </p:spTree>
    <p:extLst>
      <p:ext uri="{BB962C8B-B14F-4D97-AF65-F5344CB8AC3E}">
        <p14:creationId xmlns:p14="http://schemas.microsoft.com/office/powerpoint/2010/main" val="1978283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3799291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62697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6</a:t>
            </a:fld>
            <a:endParaRPr lang="en-US"/>
          </a:p>
        </p:txBody>
      </p:sp>
    </p:spTree>
    <p:extLst>
      <p:ext uri="{BB962C8B-B14F-4D97-AF65-F5344CB8AC3E}">
        <p14:creationId xmlns:p14="http://schemas.microsoft.com/office/powerpoint/2010/main" val="193168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7</a:t>
            </a:fld>
            <a:endParaRPr lang="en-US"/>
          </a:p>
        </p:txBody>
      </p:sp>
    </p:spTree>
    <p:extLst>
      <p:ext uri="{BB962C8B-B14F-4D97-AF65-F5344CB8AC3E}">
        <p14:creationId xmlns:p14="http://schemas.microsoft.com/office/powerpoint/2010/main" val="323965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8</a:t>
            </a:fld>
            <a:endParaRPr lang="en-US"/>
          </a:p>
        </p:txBody>
      </p:sp>
    </p:spTree>
    <p:extLst>
      <p:ext uri="{BB962C8B-B14F-4D97-AF65-F5344CB8AC3E}">
        <p14:creationId xmlns:p14="http://schemas.microsoft.com/office/powerpoint/2010/main" val="213836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N" baseline="0"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2392798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7D87F77-AF9C-46F6-AB89-A95C85E46CB0}" type="slidenum">
              <a:rPr lang="en-US" smtClean="0"/>
              <a:t>10</a:t>
            </a:fld>
            <a:endParaRPr lang="en-US"/>
          </a:p>
        </p:txBody>
      </p:sp>
    </p:spTree>
    <p:extLst>
      <p:ext uri="{BB962C8B-B14F-4D97-AF65-F5344CB8AC3E}">
        <p14:creationId xmlns:p14="http://schemas.microsoft.com/office/powerpoint/2010/main" val="2921902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699371-EE50-4CDA-AA76-AABDD1FEE831}" type="datetimeFigureOut">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5998289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99371-EE50-4CDA-AA76-AABDD1FEE831}" type="datetimeFigureOut">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7173021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99371-EE50-4CDA-AA76-AABDD1FEE831}" type="datetimeFigureOut">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30573408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42384995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9274400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47316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699371-EE50-4CDA-AA76-AABDD1FEE831}" type="datetimeFigureOut">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28759778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699371-EE50-4CDA-AA76-AABDD1FEE831}" type="datetimeFigureOut">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0055726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699371-EE50-4CDA-AA76-AABDD1FEE831}" type="datetimeFigureOut">
              <a:rPr lang="en-US" smtClean="0"/>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5415878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699371-EE50-4CDA-AA76-AABDD1FEE831}" type="datetimeFigureOut">
              <a:rPr lang="en-US" smtClean="0"/>
              <a:t>4/8/2017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3853305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699371-EE50-4CDA-AA76-AABDD1FEE831}" type="datetimeFigureOut">
              <a:rPr lang="en-US" smtClean="0"/>
              <a:t>4/8/2017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5521226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699371-EE50-4CDA-AA76-AABDD1FEE831}" type="datetimeFigureOut">
              <a:rPr lang="en-US" smtClean="0"/>
              <a:t>4/8/2017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1980293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699371-EE50-4CDA-AA76-AABDD1FEE831}" type="datetimeFigureOut">
              <a:rPr lang="en-US" smtClean="0"/>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407241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699371-EE50-4CDA-AA76-AABDD1FEE831}" type="datetimeFigureOut">
              <a:rPr lang="en-US" smtClean="0"/>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098FFF-A3AF-4B1C-AE2F-6F2965B489A5}" type="slidenum">
              <a:rPr lang="en-US" smtClean="0"/>
              <a:t>‹#›</a:t>
            </a:fld>
            <a:endParaRPr lang="en-US"/>
          </a:p>
        </p:txBody>
      </p:sp>
    </p:spTree>
    <p:extLst>
      <p:ext uri="{BB962C8B-B14F-4D97-AF65-F5344CB8AC3E}">
        <p14:creationId xmlns:p14="http://schemas.microsoft.com/office/powerpoint/2010/main" val="24235202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699371-EE50-4CDA-AA76-AABDD1FEE831}" type="datetimeFigureOut">
              <a:rPr lang="en-US" smtClean="0"/>
              <a:t>4/8/2017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098FFF-A3AF-4B1C-AE2F-6F2965B489A5}" type="slidenum">
              <a:rPr lang="en-US" smtClean="0"/>
              <a:t>‹#›</a:t>
            </a:fld>
            <a:endParaRPr lang="en-US"/>
          </a:p>
        </p:txBody>
      </p:sp>
    </p:spTree>
    <p:extLst>
      <p:ext uri="{BB962C8B-B14F-4D97-AF65-F5344CB8AC3E}">
        <p14:creationId xmlns:p14="http://schemas.microsoft.com/office/powerpoint/2010/main" val="16893068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6" r:id="rId13"/>
    <p:sldLayoutId id="2147483667" r:id="rId14"/>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7.emf"/><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tiff"/><Relationship Id="rId9" Type="http://schemas.openxmlformats.org/officeDocument/2006/relationships/image" Target="../media/image24.tif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690114" y="2427359"/>
            <a:ext cx="10265433" cy="1783798"/>
          </a:xfrm>
        </p:spPr>
        <p:txBody>
          <a:bodyPr>
            <a:noAutofit/>
          </a:bodyPr>
          <a:lstStyle/>
          <a:p>
            <a:pPr algn="ctr"/>
            <a:r>
              <a:rPr lang="en-US" sz="4800" dirty="0">
                <a:latin typeface="Segoe UI" panose="020B0502040204020203" pitchFamily="34" charset="0"/>
                <a:cs typeface="Segoe UI" panose="020B0502040204020203" pitchFamily="34" charset="0"/>
              </a:rPr>
              <a:t>Creating real world User Interfaces with Xamarin.Forms</a:t>
            </a:r>
          </a:p>
        </p:txBody>
      </p:sp>
    </p:spTree>
    <p:extLst>
      <p:ext uri="{BB962C8B-B14F-4D97-AF65-F5344CB8AC3E}">
        <p14:creationId xmlns:p14="http://schemas.microsoft.com/office/powerpoint/2010/main" val="1766479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0" y="2129466"/>
            <a:ext cx="12192000" cy="1824038"/>
          </a:xfrm>
        </p:spPr>
        <p:txBody>
          <a:bodyPr>
            <a:noAutofit/>
          </a:bodyPr>
          <a:lstStyle/>
          <a:p>
            <a:pPr algn="ctr"/>
            <a:r>
              <a:rPr lang="en-US" sz="8000" dirty="0">
                <a:solidFill>
                  <a:schemeClr val="bg1"/>
                </a:solidFill>
              </a:rPr>
              <a:t>Xamarin</a:t>
            </a:r>
            <a:br>
              <a:rPr lang="en-US" sz="8000" dirty="0">
                <a:solidFill>
                  <a:schemeClr val="bg1"/>
                </a:solidFill>
              </a:rPr>
            </a:br>
            <a:r>
              <a:rPr lang="en-US" sz="8000" dirty="0">
                <a:solidFill>
                  <a:schemeClr val="bg1"/>
                </a:solidFill>
              </a:rPr>
              <a:t>is Open Source!</a:t>
            </a:r>
          </a:p>
        </p:txBody>
      </p:sp>
      <p:sp>
        <p:nvSpPr>
          <p:cNvPr id="8" name="Text Placeholder 2"/>
          <p:cNvSpPr txBox="1">
            <a:spLocks/>
          </p:cNvSpPr>
          <p:nvPr/>
        </p:nvSpPr>
        <p:spPr>
          <a:xfrm>
            <a:off x="3844433" y="5833125"/>
            <a:ext cx="4503134" cy="599206"/>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200" dirty="0" err="1">
                <a:solidFill>
                  <a:schemeClr val="bg1"/>
                </a:solidFill>
                <a:latin typeface="+mn-lt"/>
              </a:rPr>
              <a:t>open</a:t>
            </a:r>
            <a:r>
              <a:rPr lang="en-US" sz="3600" dirty="0" err="1">
                <a:solidFill>
                  <a:schemeClr val="bg1"/>
                </a:solidFill>
                <a:latin typeface="+mn-lt"/>
              </a:rPr>
              <a:t>.xamarin.com</a:t>
            </a:r>
            <a:endParaRPr lang="en-US" sz="3600" dirty="0">
              <a:solidFill>
                <a:schemeClr val="bg1"/>
              </a:solidFill>
              <a:latin typeface="+mn-lt"/>
            </a:endParaRPr>
          </a:p>
        </p:txBody>
      </p:sp>
    </p:spTree>
    <p:extLst>
      <p:ext uri="{BB962C8B-B14F-4D97-AF65-F5344CB8AC3E}">
        <p14:creationId xmlns:p14="http://schemas.microsoft.com/office/powerpoint/2010/main" val="940510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p:cNvSpPr>
            <a:spLocks noGrp="1"/>
          </p:cNvSpPr>
          <p:nvPr>
            <p:ph type="title"/>
          </p:nvPr>
        </p:nvSpPr>
        <p:spPr>
          <a:xfrm>
            <a:off x="838200" y="365125"/>
            <a:ext cx="10515600" cy="1325563"/>
          </a:xfrm>
        </p:spPr>
        <p:txBody>
          <a:bodyPr/>
          <a:lstStyle/>
          <a:p>
            <a:r>
              <a:rPr lang="en-US" b="1" dirty="0"/>
              <a:t>What’s included</a:t>
            </a:r>
          </a:p>
        </p:txBody>
      </p:sp>
      <p:sp>
        <p:nvSpPr>
          <p:cNvPr id="3" name="Text Placeholder 18"/>
          <p:cNvSpPr txBox="1">
            <a:spLocks/>
          </p:cNvSpPr>
          <p:nvPr/>
        </p:nvSpPr>
        <p:spPr>
          <a:xfrm>
            <a:off x="5859443" y="1690688"/>
            <a:ext cx="6109400" cy="4249290"/>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3200" dirty="0">
                <a:solidFill>
                  <a:schemeClr val="bg1"/>
                </a:solidFill>
              </a:rPr>
              <a:t>✓  </a:t>
            </a:r>
            <a:r>
              <a:rPr lang="en-US" sz="3200" dirty="0">
                <a:solidFill>
                  <a:schemeClr val="bg1"/>
                </a:solidFill>
                <a:latin typeface="+mj-lt"/>
              </a:rPr>
              <a:t>40+ Pages, layouts, and controls</a:t>
            </a:r>
          </a:p>
          <a:p>
            <a:pPr marL="0" indent="0"/>
            <a:r>
              <a:rPr lang="en-US" sz="3200" dirty="0">
                <a:solidFill>
                  <a:schemeClr val="bg1"/>
                </a:solidFill>
                <a:latin typeface="+mj-lt"/>
              </a:rPr>
              <a:t>      </a:t>
            </a:r>
            <a:r>
              <a:rPr lang="en-US" sz="2800" dirty="0">
                <a:solidFill>
                  <a:schemeClr val="bg1"/>
                </a:solidFill>
                <a:latin typeface="+mj-lt"/>
              </a:rPr>
              <a:t>(Build from code behind or XAML)</a:t>
            </a:r>
          </a:p>
          <a:p>
            <a:pPr marL="0" indent="0">
              <a:lnSpc>
                <a:spcPct val="110000"/>
              </a:lnSpc>
            </a:pPr>
            <a:r>
              <a:rPr lang="en-US" sz="3200" dirty="0">
                <a:solidFill>
                  <a:schemeClr val="bg1"/>
                </a:solidFill>
              </a:rPr>
              <a:t>✓  </a:t>
            </a:r>
            <a:r>
              <a:rPr lang="en-US" sz="3200" dirty="0">
                <a:solidFill>
                  <a:schemeClr val="bg1"/>
                </a:solidFill>
                <a:latin typeface="+mj-lt"/>
              </a:rPr>
              <a:t>Two-way data binding</a:t>
            </a:r>
          </a:p>
          <a:p>
            <a:pPr marL="0" indent="0">
              <a:lnSpc>
                <a:spcPct val="110000"/>
              </a:lnSpc>
            </a:pPr>
            <a:r>
              <a:rPr lang="en-US" sz="3200" dirty="0">
                <a:solidFill>
                  <a:schemeClr val="bg1"/>
                </a:solidFill>
              </a:rPr>
              <a:t>✓  </a:t>
            </a:r>
            <a:r>
              <a:rPr lang="en-US" sz="3200" dirty="0">
                <a:solidFill>
                  <a:schemeClr val="bg1"/>
                </a:solidFill>
                <a:latin typeface="+mj-lt"/>
              </a:rPr>
              <a:t>Navigation</a:t>
            </a:r>
          </a:p>
          <a:p>
            <a:pPr marL="0" indent="0">
              <a:lnSpc>
                <a:spcPct val="110000"/>
              </a:lnSpc>
            </a:pPr>
            <a:r>
              <a:rPr lang="en-US" sz="3200" dirty="0">
                <a:solidFill>
                  <a:schemeClr val="bg1"/>
                </a:solidFill>
              </a:rPr>
              <a:t>✓  </a:t>
            </a:r>
            <a:r>
              <a:rPr lang="en-US" sz="3200" dirty="0">
                <a:solidFill>
                  <a:schemeClr val="bg1"/>
                </a:solidFill>
                <a:latin typeface="+mj-lt"/>
              </a:rPr>
              <a:t>Animation API</a:t>
            </a:r>
          </a:p>
          <a:p>
            <a:pPr marL="0" indent="0">
              <a:lnSpc>
                <a:spcPct val="110000"/>
              </a:lnSpc>
            </a:pPr>
            <a:r>
              <a:rPr lang="en-US" sz="3200" dirty="0">
                <a:solidFill>
                  <a:schemeClr val="bg1"/>
                </a:solidFill>
              </a:rPr>
              <a:t>✓  </a:t>
            </a:r>
            <a:r>
              <a:rPr lang="en-US" sz="3200" dirty="0">
                <a:solidFill>
                  <a:schemeClr val="bg1"/>
                </a:solidFill>
                <a:latin typeface="+mj-lt"/>
              </a:rPr>
              <a:t>Dependency Service</a:t>
            </a:r>
          </a:p>
          <a:p>
            <a:pPr marL="0" indent="0">
              <a:lnSpc>
                <a:spcPct val="110000"/>
              </a:lnSpc>
            </a:pPr>
            <a:endParaRPr lang="en-US" sz="3200" dirty="0">
              <a:solidFill>
                <a:schemeClr val="bg1"/>
              </a:solidFill>
              <a:latin typeface="+mj-lt"/>
            </a:endParaRPr>
          </a:p>
        </p:txBody>
      </p:sp>
      <p:grpSp>
        <p:nvGrpSpPr>
          <p:cNvPr id="4" name="Group 3"/>
          <p:cNvGrpSpPr/>
          <p:nvPr/>
        </p:nvGrpSpPr>
        <p:grpSpPr>
          <a:xfrm>
            <a:off x="1024820" y="2052020"/>
            <a:ext cx="4503134" cy="3202514"/>
            <a:chOff x="6671469" y="1838670"/>
            <a:chExt cx="4593431" cy="3266731"/>
          </a:xfrm>
        </p:grpSpPr>
        <p:sp>
          <p:nvSpPr>
            <p:cNvPr id="5" name="Rectangle 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chemeClr val="bg1"/>
                  </a:solidFill>
                  <a:ea typeface="Segoe UI" pitchFamily="34" charset="0"/>
                  <a:cs typeface="Segoe UI" pitchFamily="34" charset="0"/>
                </a:rPr>
                <a:t> </a:t>
              </a:r>
            </a:p>
          </p:txBody>
        </p:sp>
        <p:sp>
          <p:nvSpPr>
            <p:cNvPr id="6" name="Rectangle 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chemeClr val="bg1"/>
                  </a:solidFill>
                  <a:ea typeface="Segoe UI" pitchFamily="34" charset="0"/>
                  <a:cs typeface="Segoe UI" pitchFamily="34" charset="0"/>
                </a:rPr>
                <a:t> </a:t>
              </a:r>
            </a:p>
          </p:txBody>
        </p:sp>
        <p:sp>
          <p:nvSpPr>
            <p:cNvPr id="7" name="Rectangle 6"/>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chemeClr val="bg1"/>
                  </a:solidFill>
                  <a:ea typeface="Segoe UI" pitchFamily="34" charset="0"/>
                  <a:cs typeface="Segoe UI" pitchFamily="34" charset="0"/>
                </a:rPr>
                <a:t> </a:t>
              </a:r>
            </a:p>
          </p:txBody>
        </p:sp>
        <p:sp>
          <p:nvSpPr>
            <p:cNvPr id="8" name="Rectangle 7"/>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chemeClr val="bg1"/>
                  </a:solidFill>
                  <a:ea typeface="Segoe UI" pitchFamily="34" charset="0"/>
                  <a:cs typeface="Segoe UI" pitchFamily="34" charset="0"/>
                </a:rPr>
                <a:t> </a:t>
              </a:r>
            </a:p>
          </p:txBody>
        </p:sp>
        <p:sp>
          <p:nvSpPr>
            <p:cNvPr id="9" name="TextBox 8"/>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10" name="Rectangle 9"/>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chemeClr val="bg1"/>
                  </a:solidFill>
                  <a:ea typeface="Segoe UI" pitchFamily="34" charset="0"/>
                  <a:cs typeface="Segoe UI" pitchFamily="34" charset="0"/>
                </a:rPr>
                <a:t> </a:t>
              </a:r>
            </a:p>
          </p:txBody>
        </p:sp>
        <p:grpSp>
          <p:nvGrpSpPr>
            <p:cNvPr id="11" name="Group 10"/>
            <p:cNvGrpSpPr/>
            <p:nvPr/>
          </p:nvGrpSpPr>
          <p:grpSpPr>
            <a:xfrm>
              <a:off x="7073901" y="1838670"/>
              <a:ext cx="3797300" cy="628137"/>
              <a:chOff x="1371601" y="1838670"/>
              <a:chExt cx="3797300" cy="628137"/>
            </a:xfrm>
          </p:grpSpPr>
          <p:grpSp>
            <p:nvGrpSpPr>
              <p:cNvPr id="13" name="Group 12"/>
              <p:cNvGrpSpPr/>
              <p:nvPr/>
            </p:nvGrpSpPr>
            <p:grpSpPr>
              <a:xfrm>
                <a:off x="1371601" y="1841014"/>
                <a:ext cx="625793" cy="625793"/>
                <a:chOff x="2057400" y="2654300"/>
                <a:chExt cx="1028700" cy="1028700"/>
              </a:xfrm>
            </p:grpSpPr>
            <p:sp>
              <p:nvSpPr>
                <p:cNvPr id="20" name="Oval 19"/>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chemeClr val="bg1"/>
                    </a:solidFill>
                    <a:ea typeface="Segoe UI" pitchFamily="34" charset="0"/>
                    <a:cs typeface="Segoe UI" pitchFamily="34" charset="0"/>
                  </a:endParaRPr>
                </a:p>
              </p:txBody>
            </p:sp>
            <p:pic>
              <p:nvPicPr>
                <p:cNvPr id="21" name="Picture 20"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14" name="Group 13"/>
              <p:cNvGrpSpPr/>
              <p:nvPr/>
            </p:nvGrpSpPr>
            <p:grpSpPr>
              <a:xfrm>
                <a:off x="2991123" y="1838670"/>
                <a:ext cx="625793" cy="625793"/>
                <a:chOff x="3810000" y="3073400"/>
                <a:chExt cx="1028700" cy="1028700"/>
              </a:xfrm>
            </p:grpSpPr>
            <p:sp>
              <p:nvSpPr>
                <p:cNvPr id="18" name="Oval 17"/>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chemeClr val="bg1"/>
                    </a:solidFill>
                    <a:ea typeface="Segoe UI" pitchFamily="34" charset="0"/>
                    <a:cs typeface="Segoe UI" pitchFamily="34" charset="0"/>
                  </a:endParaRPr>
                </a:p>
              </p:txBody>
            </p:sp>
            <p:pic>
              <p:nvPicPr>
                <p:cNvPr id="19" name="Picture 1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15" name="Group 14"/>
              <p:cNvGrpSpPr/>
              <p:nvPr/>
            </p:nvGrpSpPr>
            <p:grpSpPr>
              <a:xfrm>
                <a:off x="4543108" y="1838670"/>
                <a:ext cx="625793" cy="625793"/>
                <a:chOff x="6083300" y="3073400"/>
                <a:chExt cx="1028700" cy="1028700"/>
              </a:xfrm>
            </p:grpSpPr>
            <p:sp>
              <p:nvSpPr>
                <p:cNvPr id="16" name="Oval 15"/>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solidFill>
                      <a:schemeClr val="bg1"/>
                    </a:solidFill>
                    <a:ea typeface="Segoe UI" pitchFamily="34" charset="0"/>
                    <a:cs typeface="Segoe UI" pitchFamily="34" charset="0"/>
                  </a:endParaRPr>
                </a:p>
              </p:txBody>
            </p:sp>
            <p:pic>
              <p:nvPicPr>
                <p:cNvPr id="17" name="Picture 16"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12" name="TextBox 11"/>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147481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954" y="4155466"/>
            <a:ext cx="2166358" cy="899537"/>
          </a:xfrm>
        </p:spPr>
        <p:txBody>
          <a:bodyPr>
            <a:noAutofit/>
          </a:bodyPr>
          <a:lstStyle/>
          <a:p>
            <a:pPr algn="r"/>
            <a:r>
              <a:rPr lang="en-US" b="1" dirty="0"/>
              <a:t>Layouts</a:t>
            </a:r>
          </a:p>
        </p:txBody>
      </p:sp>
      <p:sp>
        <p:nvSpPr>
          <p:cNvPr id="3" name="Title 1"/>
          <p:cNvSpPr txBox="1">
            <a:spLocks/>
          </p:cNvSpPr>
          <p:nvPr/>
        </p:nvSpPr>
        <p:spPr>
          <a:xfrm>
            <a:off x="294954" y="1583112"/>
            <a:ext cx="2166358" cy="899537"/>
          </a:xfrm>
          <a:prstGeom prst="rect">
            <a:avLst/>
          </a:prstGeom>
          <a:ln w="12700">
            <a:miter lim="400000"/>
          </a:ln>
        </p:spPr>
        <p:txBody>
          <a:bodyPr vert="horz" lIns="0" tIns="0" rIns="0" bIns="0" rtlCol="0" anchor="ctr">
            <a:noAutofit/>
          </a:bodyPr>
          <a:lstStyle>
            <a:lvl1pPr algn="r">
              <a:lnSpc>
                <a:spcPct val="90000"/>
              </a:lnSpc>
              <a:spcBef>
                <a:spcPct val="0"/>
              </a:spcBef>
              <a:buNone/>
              <a:defRPr lang="en-US" sz="4000" b="1" i="0">
                <a:solidFill>
                  <a:schemeClr val="bg1"/>
                </a:solidFill>
                <a:latin typeface="Segoe UI" charset="0"/>
                <a:ea typeface="Segoe UI" charset="0"/>
                <a:cs typeface="Segoe UI" charset="0"/>
              </a:defRPr>
            </a:lvl1pPr>
          </a:lstStyle>
          <a:p>
            <a:r>
              <a:rPr lang="en-US" dirty="0"/>
              <a:t>Pages</a:t>
            </a:r>
          </a:p>
        </p:txBody>
      </p:sp>
      <p:grpSp>
        <p:nvGrpSpPr>
          <p:cNvPr id="4" name="Group 3"/>
          <p:cNvGrpSpPr/>
          <p:nvPr/>
        </p:nvGrpSpPr>
        <p:grpSpPr>
          <a:xfrm>
            <a:off x="2659709" y="3657131"/>
            <a:ext cx="8691343" cy="2252236"/>
            <a:chOff x="2738440" y="3806168"/>
            <a:chExt cx="8865623" cy="2297398"/>
          </a:xfrm>
        </p:grpSpPr>
        <p:sp>
          <p:nvSpPr>
            <p:cNvPr id="5" name="TextBox 4"/>
            <p:cNvSpPr txBox="1"/>
            <p:nvPr/>
          </p:nvSpPr>
          <p:spPr>
            <a:xfrm>
              <a:off x="2767564" y="5826567"/>
              <a:ext cx="958996" cy="276999"/>
            </a:xfrm>
            <a:prstGeom prst="rect">
              <a:avLst/>
            </a:prstGeom>
            <a:noFill/>
          </p:spPr>
          <p:txBody>
            <a:bodyPr wrap="square" rtlCol="0">
              <a:spAutoFit/>
            </a:bodyPr>
            <a:lstStyle/>
            <a:p>
              <a:pPr algn="ctr"/>
              <a:r>
                <a:rPr lang="en-US" sz="1176" dirty="0">
                  <a:solidFill>
                    <a:schemeClr val="bg1"/>
                  </a:solidFill>
                  <a:cs typeface="Helvetica"/>
                </a:rPr>
                <a:t>Stack</a:t>
              </a:r>
            </a:p>
          </p:txBody>
        </p:sp>
        <p:sp>
          <p:nvSpPr>
            <p:cNvPr id="6" name="TextBox 5"/>
            <p:cNvSpPr txBox="1"/>
            <p:nvPr/>
          </p:nvSpPr>
          <p:spPr>
            <a:xfrm>
              <a:off x="4060566" y="5825526"/>
              <a:ext cx="958996" cy="276999"/>
            </a:xfrm>
            <a:prstGeom prst="rect">
              <a:avLst/>
            </a:prstGeom>
            <a:noFill/>
          </p:spPr>
          <p:txBody>
            <a:bodyPr wrap="square" rtlCol="0">
              <a:spAutoFit/>
            </a:bodyPr>
            <a:lstStyle/>
            <a:p>
              <a:pPr algn="ctr"/>
              <a:r>
                <a:rPr lang="en-US" sz="1176" dirty="0">
                  <a:solidFill>
                    <a:schemeClr val="bg1"/>
                  </a:solidFill>
                  <a:cs typeface="Helvetica"/>
                </a:rPr>
                <a:t>Absolute</a:t>
              </a:r>
            </a:p>
          </p:txBody>
        </p:sp>
        <p:sp>
          <p:nvSpPr>
            <p:cNvPr id="7" name="TextBox 6"/>
            <p:cNvSpPr txBox="1"/>
            <p:nvPr/>
          </p:nvSpPr>
          <p:spPr>
            <a:xfrm>
              <a:off x="5382425" y="5825526"/>
              <a:ext cx="958996" cy="276999"/>
            </a:xfrm>
            <a:prstGeom prst="rect">
              <a:avLst/>
            </a:prstGeom>
            <a:noFill/>
          </p:spPr>
          <p:txBody>
            <a:bodyPr wrap="square" rtlCol="0">
              <a:spAutoFit/>
            </a:bodyPr>
            <a:lstStyle/>
            <a:p>
              <a:pPr algn="ctr"/>
              <a:r>
                <a:rPr lang="en-US" sz="1176" dirty="0">
                  <a:solidFill>
                    <a:schemeClr val="bg1"/>
                  </a:solidFill>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solidFill>
                    <a:schemeClr val="bg1"/>
                  </a:solidFill>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solidFill>
                    <a:schemeClr val="bg1"/>
                  </a:solidFill>
                  <a:cs typeface="Helvetica"/>
                </a:rPr>
                <a:t>ContentView</a:t>
              </a:r>
              <a:endParaRPr lang="en-US" sz="1176" dirty="0">
                <a:solidFill>
                  <a:schemeClr val="bg1"/>
                </a:solidFill>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solidFill>
                    <a:schemeClr val="bg1"/>
                  </a:solidFill>
                  <a:cs typeface="Helvetica"/>
                </a:rPr>
                <a:t>ScrollView</a:t>
              </a:r>
              <a:endParaRPr lang="en-US" sz="1176" dirty="0">
                <a:solidFill>
                  <a:schemeClr val="bg1"/>
                </a:solidFill>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solidFill>
                    <a:schemeClr val="bg1"/>
                  </a:solidFill>
                  <a:cs typeface="Helvetica"/>
                </a:rPr>
                <a:t>Frame</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13" name="Group 12"/>
          <p:cNvGrpSpPr/>
          <p:nvPr/>
        </p:nvGrpSpPr>
        <p:grpSpPr>
          <a:xfrm>
            <a:off x="2672159" y="1062873"/>
            <a:ext cx="6152782" cy="2070068"/>
            <a:chOff x="2751141" y="1159889"/>
            <a:chExt cx="6276158" cy="2111577"/>
          </a:xfrm>
        </p:grpSpPr>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15" name="TextBox 14"/>
            <p:cNvSpPr txBox="1"/>
            <p:nvPr/>
          </p:nvSpPr>
          <p:spPr>
            <a:xfrm>
              <a:off x="2767564" y="2994467"/>
              <a:ext cx="958996" cy="276999"/>
            </a:xfrm>
            <a:prstGeom prst="rect">
              <a:avLst/>
            </a:prstGeom>
            <a:noFill/>
          </p:spPr>
          <p:txBody>
            <a:bodyPr wrap="square" rtlCol="0">
              <a:spAutoFit/>
            </a:bodyPr>
            <a:lstStyle/>
            <a:p>
              <a:pPr algn="ctr"/>
              <a:r>
                <a:rPr lang="en-US" sz="1176" dirty="0">
                  <a:solidFill>
                    <a:schemeClr val="bg1"/>
                  </a:solidFill>
                  <a:cs typeface="Helvetica"/>
                </a:rPr>
                <a:t>Content</a:t>
              </a:r>
            </a:p>
          </p:txBody>
        </p:sp>
        <p:sp>
          <p:nvSpPr>
            <p:cNvPr id="16" name="TextBox 15"/>
            <p:cNvSpPr txBox="1"/>
            <p:nvPr/>
          </p:nvSpPr>
          <p:spPr>
            <a:xfrm>
              <a:off x="3997066" y="2993426"/>
              <a:ext cx="1082934" cy="276999"/>
            </a:xfrm>
            <a:prstGeom prst="rect">
              <a:avLst/>
            </a:prstGeom>
            <a:noFill/>
          </p:spPr>
          <p:txBody>
            <a:bodyPr wrap="square" rtlCol="0">
              <a:spAutoFit/>
            </a:bodyPr>
            <a:lstStyle/>
            <a:p>
              <a:pPr algn="ctr"/>
              <a:r>
                <a:rPr lang="en-US" sz="1176" dirty="0">
                  <a:solidFill>
                    <a:schemeClr val="bg1"/>
                  </a:solidFill>
                  <a:cs typeface="Helvetica"/>
                </a:rPr>
                <a:t>MasterDetail</a:t>
              </a:r>
            </a:p>
          </p:txBody>
        </p:sp>
        <p:sp>
          <p:nvSpPr>
            <p:cNvPr id="17" name="TextBox 16"/>
            <p:cNvSpPr txBox="1"/>
            <p:nvPr/>
          </p:nvSpPr>
          <p:spPr>
            <a:xfrm>
              <a:off x="5382425" y="2993426"/>
              <a:ext cx="958996" cy="276999"/>
            </a:xfrm>
            <a:prstGeom prst="rect">
              <a:avLst/>
            </a:prstGeom>
            <a:noFill/>
          </p:spPr>
          <p:txBody>
            <a:bodyPr wrap="square" rtlCol="0">
              <a:spAutoFit/>
            </a:bodyPr>
            <a:lstStyle/>
            <a:p>
              <a:pPr algn="ctr"/>
              <a:r>
                <a:rPr lang="en-US" sz="1176" dirty="0">
                  <a:solidFill>
                    <a:schemeClr val="bg1"/>
                  </a:solidFill>
                  <a:cs typeface="Helvetica"/>
                </a:rPr>
                <a:t>Navigation</a:t>
              </a:r>
            </a:p>
          </p:txBody>
        </p:sp>
        <p:sp>
          <p:nvSpPr>
            <p:cNvPr id="18" name="TextBox 17"/>
            <p:cNvSpPr txBox="1"/>
            <p:nvPr/>
          </p:nvSpPr>
          <p:spPr>
            <a:xfrm>
              <a:off x="6695646" y="2993426"/>
              <a:ext cx="958996" cy="276999"/>
            </a:xfrm>
            <a:prstGeom prst="rect">
              <a:avLst/>
            </a:prstGeom>
            <a:noFill/>
          </p:spPr>
          <p:txBody>
            <a:bodyPr wrap="square" rtlCol="0">
              <a:spAutoFit/>
            </a:bodyPr>
            <a:lstStyle/>
            <a:p>
              <a:pPr algn="ctr"/>
              <a:r>
                <a:rPr lang="en-US" sz="1176" dirty="0">
                  <a:solidFill>
                    <a:schemeClr val="bg1"/>
                  </a:solidFill>
                  <a:cs typeface="Helvetica"/>
                </a:rPr>
                <a:t>Tabbed</a:t>
              </a:r>
            </a:p>
          </p:txBody>
        </p:sp>
        <p:sp>
          <p:nvSpPr>
            <p:cNvPr id="19" name="TextBox 18"/>
            <p:cNvSpPr txBox="1"/>
            <p:nvPr/>
          </p:nvSpPr>
          <p:spPr>
            <a:xfrm>
              <a:off x="7945436" y="2992385"/>
              <a:ext cx="1081863" cy="276999"/>
            </a:xfrm>
            <a:prstGeom prst="rect">
              <a:avLst/>
            </a:prstGeom>
            <a:noFill/>
          </p:spPr>
          <p:txBody>
            <a:bodyPr wrap="square" rtlCol="0">
              <a:spAutoFit/>
            </a:bodyPr>
            <a:lstStyle/>
            <a:p>
              <a:pPr algn="ctr"/>
              <a:r>
                <a:rPr lang="en-US" sz="1176" dirty="0" err="1">
                  <a:solidFill>
                    <a:schemeClr val="bg1"/>
                  </a:solidFill>
                  <a:cs typeface="Helvetica"/>
                </a:rPr>
                <a:t>Carousel</a:t>
              </a:r>
              <a:endParaRPr lang="en-US" sz="1176" dirty="0">
                <a:solidFill>
                  <a:schemeClr val="bg1"/>
                </a:solidFill>
                <a:cs typeface="Helvetica"/>
              </a:endParaRPr>
            </a:p>
          </p:txBody>
        </p:sp>
      </p:grpSp>
    </p:spTree>
    <p:extLst>
      <p:ext uri="{BB962C8B-B14F-4D97-AF65-F5344CB8AC3E}">
        <p14:creationId xmlns:p14="http://schemas.microsoft.com/office/powerpoint/2010/main" val="26189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ActivityIndicator</a:t>
            </a:r>
            <a:endParaRPr lang="en-US" sz="2000" b="1" dirty="0">
              <a:solidFill>
                <a:schemeClr val="bg2"/>
              </a:solidFill>
              <a:cs typeface="Helvetica Light"/>
            </a:endParaRPr>
          </a:p>
        </p:txBody>
      </p:sp>
      <p:sp>
        <p:nvSpPr>
          <p:cNvPr id="3"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BoxView</a:t>
            </a:r>
            <a:endParaRPr lang="en-US" sz="2000" b="1" dirty="0">
              <a:solidFill>
                <a:schemeClr val="bg2"/>
              </a:solidFill>
              <a:cs typeface="Helvetica Light"/>
            </a:endParaRPr>
          </a:p>
        </p:txBody>
      </p:sp>
      <p:sp>
        <p:nvSpPr>
          <p:cNvPr id="4"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2"/>
                </a:solidFill>
                <a:cs typeface="Helvetica Light"/>
              </a:rPr>
              <a:t>Button</a:t>
            </a:r>
          </a:p>
        </p:txBody>
      </p:sp>
      <p:sp>
        <p:nvSpPr>
          <p:cNvPr id="5"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DatePicker</a:t>
            </a:r>
            <a:endParaRPr lang="en-US" sz="2000" b="1" dirty="0">
              <a:solidFill>
                <a:schemeClr val="bg2"/>
              </a:solidFill>
              <a:cs typeface="Helvetica Light"/>
            </a:endParaRPr>
          </a:p>
        </p:txBody>
      </p:sp>
      <p:sp>
        <p:nvSpPr>
          <p:cNvPr id="6"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2"/>
                </a:solidFill>
                <a:cs typeface="Helvetica Light"/>
              </a:rPr>
              <a:t>Editor</a:t>
            </a:r>
          </a:p>
        </p:txBody>
      </p:sp>
      <p:sp>
        <p:nvSpPr>
          <p:cNvPr id="7"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2"/>
                </a:solidFill>
                <a:cs typeface="Helvetica Light"/>
              </a:rPr>
              <a:t>Entry</a:t>
            </a:r>
          </a:p>
        </p:txBody>
      </p:sp>
      <p:sp>
        <p:nvSpPr>
          <p:cNvPr id="8"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2"/>
                </a:solidFill>
                <a:cs typeface="Helvetica Light"/>
              </a:rPr>
              <a:t>Image</a:t>
            </a:r>
          </a:p>
        </p:txBody>
      </p:sp>
      <p:sp>
        <p:nvSpPr>
          <p:cNvPr id="9"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2"/>
                </a:solidFill>
                <a:cs typeface="Helvetica Light"/>
              </a:rPr>
              <a:t>Label</a:t>
            </a:r>
          </a:p>
        </p:txBody>
      </p:sp>
      <p:sp>
        <p:nvSpPr>
          <p:cNvPr id="10"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ListView</a:t>
            </a:r>
            <a:endParaRPr lang="en-US" sz="2000" b="1" dirty="0">
              <a:solidFill>
                <a:schemeClr val="bg2"/>
              </a:solidFill>
              <a:cs typeface="Helvetica Light"/>
            </a:endParaRPr>
          </a:p>
        </p:txBody>
      </p:sp>
      <p:sp>
        <p:nvSpPr>
          <p:cNvPr id="11"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2"/>
                </a:solidFill>
                <a:cs typeface="Helvetica Light"/>
              </a:rPr>
              <a:t>Map</a:t>
            </a:r>
          </a:p>
        </p:txBody>
      </p:sp>
      <p:sp>
        <p:nvSpPr>
          <p:cNvPr id="12"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OpenGLView</a:t>
            </a:r>
            <a:endParaRPr lang="en-US" sz="2000" b="1" dirty="0">
              <a:solidFill>
                <a:schemeClr val="bg2"/>
              </a:solidFill>
              <a:cs typeface="Helvetica Light"/>
            </a:endParaRPr>
          </a:p>
        </p:txBody>
      </p:sp>
      <p:sp>
        <p:nvSpPr>
          <p:cNvPr id="13"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2"/>
                </a:solidFill>
                <a:cs typeface="Helvetica Light"/>
              </a:rPr>
              <a:t>Picker</a:t>
            </a:r>
          </a:p>
        </p:txBody>
      </p:sp>
      <p:sp>
        <p:nvSpPr>
          <p:cNvPr id="14"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ProgressBar</a:t>
            </a:r>
            <a:endParaRPr lang="en-US" sz="2000" b="1" dirty="0">
              <a:solidFill>
                <a:schemeClr val="bg2"/>
              </a:solidFill>
              <a:cs typeface="Helvetica Light"/>
            </a:endParaRPr>
          </a:p>
        </p:txBody>
      </p:sp>
      <p:sp>
        <p:nvSpPr>
          <p:cNvPr id="15"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SearchBar</a:t>
            </a:r>
            <a:endParaRPr lang="en-US" sz="2000" b="1" dirty="0">
              <a:solidFill>
                <a:schemeClr val="bg2"/>
              </a:solidFill>
              <a:cs typeface="Helvetica Light"/>
            </a:endParaRPr>
          </a:p>
        </p:txBody>
      </p:sp>
      <p:sp>
        <p:nvSpPr>
          <p:cNvPr id="16"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2"/>
                </a:solidFill>
                <a:cs typeface="Helvetica Light"/>
              </a:rPr>
              <a:t>Slider</a:t>
            </a:r>
          </a:p>
        </p:txBody>
      </p:sp>
      <p:sp>
        <p:nvSpPr>
          <p:cNvPr id="17"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2"/>
                </a:solidFill>
                <a:cs typeface="Helvetica Light"/>
              </a:rPr>
              <a:t>Stepper</a:t>
            </a:r>
          </a:p>
        </p:txBody>
      </p:sp>
      <p:sp>
        <p:nvSpPr>
          <p:cNvPr id="18"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TableView</a:t>
            </a:r>
            <a:endParaRPr lang="en-US" sz="2000" b="1" dirty="0">
              <a:solidFill>
                <a:schemeClr val="bg2"/>
              </a:solidFill>
              <a:cs typeface="Helvetica Light"/>
            </a:endParaRPr>
          </a:p>
        </p:txBody>
      </p:sp>
      <p:sp>
        <p:nvSpPr>
          <p:cNvPr id="19"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TimePicker</a:t>
            </a:r>
            <a:endParaRPr lang="en-US" sz="2000" b="1" dirty="0">
              <a:solidFill>
                <a:schemeClr val="bg2"/>
              </a:solidFill>
              <a:cs typeface="Helvetica Light"/>
            </a:endParaRPr>
          </a:p>
        </p:txBody>
      </p:sp>
      <p:sp>
        <p:nvSpPr>
          <p:cNvPr id="20"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WebView</a:t>
            </a:r>
            <a:endParaRPr lang="en-US" sz="2000" b="1" dirty="0">
              <a:solidFill>
                <a:schemeClr val="bg2"/>
              </a:solidFill>
              <a:cs typeface="Helvetica Light"/>
            </a:endParaRPr>
          </a:p>
        </p:txBody>
      </p:sp>
      <p:sp>
        <p:nvSpPr>
          <p:cNvPr id="21"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EntryCell</a:t>
            </a:r>
            <a:endParaRPr lang="en-US" sz="2000" b="1" dirty="0">
              <a:solidFill>
                <a:schemeClr val="bg2"/>
              </a:solidFill>
              <a:cs typeface="Helvetica Light"/>
            </a:endParaRPr>
          </a:p>
        </p:txBody>
      </p:sp>
      <p:sp>
        <p:nvSpPr>
          <p:cNvPr id="22"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ImageCell</a:t>
            </a:r>
            <a:endParaRPr lang="en-US" sz="2000" b="1" dirty="0">
              <a:solidFill>
                <a:schemeClr val="bg2"/>
              </a:solidFill>
              <a:cs typeface="Helvetica Light"/>
            </a:endParaRPr>
          </a:p>
        </p:txBody>
      </p:sp>
      <p:sp>
        <p:nvSpPr>
          <p:cNvPr id="23"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SwitchCell</a:t>
            </a:r>
            <a:endParaRPr lang="en-US" sz="2000" b="1" dirty="0">
              <a:solidFill>
                <a:schemeClr val="bg2"/>
              </a:solidFill>
              <a:cs typeface="Helvetica Light"/>
            </a:endParaRPr>
          </a:p>
        </p:txBody>
      </p:sp>
      <p:sp>
        <p:nvSpPr>
          <p:cNvPr id="24"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TextCell</a:t>
            </a:r>
            <a:endParaRPr lang="en-US" sz="2000" b="1" dirty="0">
              <a:solidFill>
                <a:schemeClr val="bg2"/>
              </a:solidFill>
              <a:cs typeface="Helvetica Light"/>
            </a:endParaRPr>
          </a:p>
        </p:txBody>
      </p:sp>
      <p:sp>
        <p:nvSpPr>
          <p:cNvPr id="25"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err="1">
                <a:solidFill>
                  <a:schemeClr val="bg2"/>
                </a:solidFill>
                <a:cs typeface="Helvetica Light"/>
              </a:rPr>
              <a:t>ViewCell</a:t>
            </a:r>
            <a:endParaRPr lang="en-US" sz="2000" b="1" dirty="0">
              <a:solidFill>
                <a:schemeClr val="bg2"/>
              </a:solidFill>
              <a:cs typeface="Helvetica Light"/>
            </a:endParaRPr>
          </a:p>
        </p:txBody>
      </p:sp>
      <p:sp>
        <p:nvSpPr>
          <p:cNvPr id="26" name="Title 4"/>
          <p:cNvSpPr>
            <a:spLocks noGrp="1"/>
          </p:cNvSpPr>
          <p:nvPr>
            <p:ph type="title"/>
          </p:nvPr>
        </p:nvSpPr>
        <p:spPr>
          <a:xfrm>
            <a:off x="838200" y="365125"/>
            <a:ext cx="10515600" cy="1325563"/>
          </a:xfrm>
        </p:spPr>
        <p:txBody>
          <a:bodyPr>
            <a:normAutofit/>
          </a:bodyPr>
          <a:lstStyle/>
          <a:p>
            <a:r>
              <a:rPr lang="en-US" sz="4800" dirty="0"/>
              <a:t>Controls</a:t>
            </a:r>
          </a:p>
        </p:txBody>
      </p:sp>
    </p:spTree>
    <p:extLst>
      <p:ext uri="{BB962C8B-B14F-4D97-AF65-F5344CB8AC3E}">
        <p14:creationId xmlns:p14="http://schemas.microsoft.com/office/powerpoint/2010/main" val="79412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14"/>
          <p:cNvSpPr/>
          <p:nvPr/>
        </p:nvSpPr>
        <p:spPr>
          <a:xfrm>
            <a:off x="649294" y="3211582"/>
            <a:ext cx="2580781" cy="821277"/>
          </a:xfrm>
          <a:prstGeom prst="roundRect">
            <a:avLst>
              <a:gd name="adj" fmla="val 0"/>
            </a:avLst>
          </a:prstGeom>
          <a:gradFill flip="none" rotWithShape="1">
            <a:gsLst>
              <a:gs pos="0">
                <a:srgbClr val="008DB5">
                  <a:shade val="30000"/>
                  <a:satMod val="115000"/>
                </a:srgbClr>
              </a:gs>
              <a:gs pos="50000">
                <a:srgbClr val="008DB5">
                  <a:shade val="67500"/>
                  <a:satMod val="115000"/>
                </a:srgbClr>
              </a:gs>
              <a:gs pos="100000">
                <a:srgbClr val="008DB5">
                  <a:shade val="100000"/>
                  <a:satMod val="115000"/>
                </a:srgb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solidFill>
                  <a:schemeClr val="bg2"/>
                </a:solidFill>
                <a:cs typeface="Helvetica Light"/>
              </a:rPr>
              <a:t>Entry</a:t>
            </a:r>
            <a:endParaRPr lang="en-US" sz="2000" b="1" dirty="0">
              <a:solidFill>
                <a:schemeClr val="bg2"/>
              </a:solidFill>
              <a:cs typeface="Helvetica Light"/>
            </a:endParaRPr>
          </a:p>
        </p:txBody>
      </p:sp>
      <p:grpSp>
        <p:nvGrpSpPr>
          <p:cNvPr id="23" name="Group 22"/>
          <p:cNvGrpSpPr/>
          <p:nvPr/>
        </p:nvGrpSpPr>
        <p:grpSpPr>
          <a:xfrm>
            <a:off x="3393250" y="1647133"/>
            <a:ext cx="3744589" cy="3950173"/>
            <a:chOff x="7744886" y="1892300"/>
            <a:chExt cx="2137339" cy="2857500"/>
          </a:xfrm>
        </p:grpSpPr>
        <p:grpSp>
          <p:nvGrpSpPr>
            <p:cNvPr id="24" name="Group 23"/>
            <p:cNvGrpSpPr/>
            <p:nvPr/>
          </p:nvGrpSpPr>
          <p:grpSpPr>
            <a:xfrm>
              <a:off x="9072990" y="1892300"/>
              <a:ext cx="803108" cy="803108"/>
              <a:chOff x="2001688" y="2654300"/>
              <a:chExt cx="1028700" cy="1028700"/>
            </a:xfrm>
          </p:grpSpPr>
          <p:sp>
            <p:nvSpPr>
              <p:cNvPr id="34" name="Oval 33"/>
              <p:cNvSpPr/>
              <p:nvPr/>
            </p:nvSpPr>
            <p:spPr bwMode="auto">
              <a:xfrm>
                <a:off x="2001688" y="2654300"/>
                <a:ext cx="1028700" cy="1028700"/>
              </a:xfrm>
              <a:prstGeom prst="ellipse">
                <a:avLst/>
              </a:prstGeom>
              <a:gradFill flip="none" rotWithShape="1">
                <a:gsLst>
                  <a:gs pos="0">
                    <a:srgbClr val="9570D5">
                      <a:shade val="30000"/>
                      <a:satMod val="115000"/>
                    </a:srgbClr>
                  </a:gs>
                  <a:gs pos="50000">
                    <a:srgbClr val="9570D5">
                      <a:shade val="67500"/>
                      <a:satMod val="115000"/>
                    </a:srgbClr>
                  </a:gs>
                  <a:gs pos="100000">
                    <a:srgbClr val="9570D5">
                      <a:shade val="100000"/>
                      <a:satMod val="115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77321" y="2866641"/>
                <a:ext cx="468070" cy="523137"/>
              </a:xfrm>
              <a:prstGeom prst="rect">
                <a:avLst/>
              </a:prstGeom>
            </p:spPr>
          </p:pic>
        </p:grpSp>
        <p:grpSp>
          <p:nvGrpSpPr>
            <p:cNvPr id="25" name="Group 24"/>
            <p:cNvGrpSpPr/>
            <p:nvPr/>
          </p:nvGrpSpPr>
          <p:grpSpPr>
            <a:xfrm>
              <a:off x="9069648" y="2917992"/>
              <a:ext cx="803108" cy="803108"/>
              <a:chOff x="3754288" y="3073400"/>
              <a:chExt cx="1028700" cy="1028700"/>
            </a:xfrm>
          </p:grpSpPr>
          <p:sp>
            <p:nvSpPr>
              <p:cNvPr id="32" name="Oval 31"/>
              <p:cNvSpPr/>
              <p:nvPr/>
            </p:nvSpPr>
            <p:spPr bwMode="auto">
              <a:xfrm>
                <a:off x="3754288" y="3073400"/>
                <a:ext cx="1028700" cy="1028700"/>
              </a:xfrm>
              <a:prstGeom prst="ellipse">
                <a:avLst/>
              </a:prstGeom>
              <a:gradFill flip="none" rotWithShape="1">
                <a:gsLst>
                  <a:gs pos="0">
                    <a:srgbClr val="66B11F">
                      <a:shade val="30000"/>
                      <a:satMod val="115000"/>
                    </a:srgbClr>
                  </a:gs>
                  <a:gs pos="50000">
                    <a:srgbClr val="66B11F">
                      <a:shade val="67500"/>
                      <a:satMod val="115000"/>
                    </a:srgbClr>
                  </a:gs>
                  <a:gs pos="100000">
                    <a:srgbClr val="66B11F">
                      <a:shade val="100000"/>
                      <a:satMod val="115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41625" y="3331368"/>
                <a:ext cx="434974" cy="500220"/>
              </a:xfrm>
              <a:prstGeom prst="rect">
                <a:avLst/>
              </a:prstGeom>
            </p:spPr>
          </p:pic>
        </p:grpSp>
        <p:grpSp>
          <p:nvGrpSpPr>
            <p:cNvPr id="26" name="Group 25"/>
            <p:cNvGrpSpPr/>
            <p:nvPr/>
          </p:nvGrpSpPr>
          <p:grpSpPr>
            <a:xfrm>
              <a:off x="9079117" y="3946692"/>
              <a:ext cx="803108" cy="803108"/>
              <a:chOff x="6027588" y="3073400"/>
              <a:chExt cx="1028700" cy="1028700"/>
            </a:xfrm>
          </p:grpSpPr>
          <p:sp>
            <p:nvSpPr>
              <p:cNvPr id="30" name="Oval 29"/>
              <p:cNvSpPr/>
              <p:nvPr/>
            </p:nvSpPr>
            <p:spPr bwMode="auto">
              <a:xfrm>
                <a:off x="6027588" y="3073400"/>
                <a:ext cx="1028700" cy="1028700"/>
              </a:xfrm>
              <a:prstGeom prst="ellipse">
                <a:avLst/>
              </a:prstGeom>
              <a:gradFill flip="none" rotWithShape="1">
                <a:gsLst>
                  <a:gs pos="0">
                    <a:srgbClr val="00BBF1">
                      <a:shade val="30000"/>
                      <a:satMod val="115000"/>
                    </a:srgbClr>
                  </a:gs>
                  <a:gs pos="50000">
                    <a:srgbClr val="00BBF1">
                      <a:shade val="67500"/>
                      <a:satMod val="115000"/>
                    </a:srgbClr>
                  </a:gs>
                  <a:gs pos="100000">
                    <a:srgbClr val="00BBF1">
                      <a:shade val="100000"/>
                      <a:satMod val="115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10173" y="3365500"/>
                <a:ext cx="466044" cy="434974"/>
              </a:xfrm>
              <a:prstGeom prst="rect">
                <a:avLst/>
              </a:prstGeom>
            </p:spPr>
          </p:pic>
        </p:grpSp>
        <p:cxnSp>
          <p:nvCxnSpPr>
            <p:cNvPr id="27" name="Straight Arrow Connector 26"/>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36" name="Rounded Rectangle 14"/>
          <p:cNvSpPr/>
          <p:nvPr/>
        </p:nvSpPr>
        <p:spPr>
          <a:xfrm>
            <a:off x="9063006" y="1666183"/>
            <a:ext cx="2580781" cy="821277"/>
          </a:xfrm>
          <a:prstGeom prst="roundRect">
            <a:avLst>
              <a:gd name="adj" fmla="val 0"/>
            </a:avLst>
          </a:prstGeom>
          <a:gradFill flip="none" rotWithShape="1">
            <a:gsLst>
              <a:gs pos="0">
                <a:srgbClr val="8E70D5">
                  <a:shade val="30000"/>
                  <a:satMod val="115000"/>
                </a:srgbClr>
              </a:gs>
              <a:gs pos="50000">
                <a:srgbClr val="8E70D5">
                  <a:shade val="67500"/>
                  <a:satMod val="115000"/>
                </a:srgbClr>
              </a:gs>
              <a:gs pos="100000">
                <a:srgbClr val="8E70D5">
                  <a:shade val="100000"/>
                  <a:satMod val="115000"/>
                </a:srgbClr>
              </a:gs>
            </a:gsLst>
            <a:path path="circle">
              <a:fillToRect l="50000" t="50000" r="50000" b="50000"/>
            </a:path>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b="1" dirty="0" err="1">
                <a:solidFill>
                  <a:schemeClr val="bg2"/>
                </a:solidFill>
                <a:cs typeface="Helvetica Light"/>
              </a:rPr>
              <a:t>UITextField</a:t>
            </a:r>
            <a:endParaRPr lang="en-US" sz="1765" b="1" dirty="0">
              <a:solidFill>
                <a:schemeClr val="bg2"/>
              </a:solidFill>
              <a:cs typeface="Helvetica Light"/>
            </a:endParaRPr>
          </a:p>
        </p:txBody>
      </p:sp>
      <p:sp>
        <p:nvSpPr>
          <p:cNvPr id="37" name="Rounded Rectangle 14"/>
          <p:cNvSpPr/>
          <p:nvPr/>
        </p:nvSpPr>
        <p:spPr>
          <a:xfrm>
            <a:off x="9063004" y="3129813"/>
            <a:ext cx="2580781" cy="821277"/>
          </a:xfrm>
          <a:prstGeom prst="roundRect">
            <a:avLst>
              <a:gd name="adj" fmla="val 0"/>
            </a:avLst>
          </a:prstGeom>
          <a:gradFill flip="none" rotWithShape="1">
            <a:gsLst>
              <a:gs pos="0">
                <a:srgbClr val="66B11F">
                  <a:shade val="30000"/>
                  <a:satMod val="115000"/>
                </a:srgbClr>
              </a:gs>
              <a:gs pos="50000">
                <a:srgbClr val="66B11F">
                  <a:shade val="67500"/>
                  <a:satMod val="115000"/>
                </a:srgbClr>
              </a:gs>
              <a:gs pos="100000">
                <a:srgbClr val="66B11F">
                  <a:shade val="100000"/>
                  <a:satMod val="115000"/>
                </a:srgbClr>
              </a:gs>
            </a:gsLst>
            <a:path path="circle">
              <a:fillToRect l="50000" t="50000" r="50000" b="50000"/>
            </a:path>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b="1" dirty="0" err="1">
                <a:solidFill>
                  <a:schemeClr val="bg2"/>
                </a:solidFill>
                <a:cs typeface="Helvetica Light"/>
              </a:rPr>
              <a:t>EditText</a:t>
            </a:r>
            <a:endParaRPr lang="en-US" sz="1765" b="1" dirty="0">
              <a:solidFill>
                <a:schemeClr val="bg2"/>
              </a:solidFill>
              <a:cs typeface="Helvetica Light"/>
            </a:endParaRPr>
          </a:p>
        </p:txBody>
      </p:sp>
      <p:sp>
        <p:nvSpPr>
          <p:cNvPr id="38" name="Rounded Rectangle 14"/>
          <p:cNvSpPr/>
          <p:nvPr/>
        </p:nvSpPr>
        <p:spPr>
          <a:xfrm>
            <a:off x="9063005" y="4544654"/>
            <a:ext cx="2580781" cy="821277"/>
          </a:xfrm>
          <a:prstGeom prst="roundRect">
            <a:avLst>
              <a:gd name="adj" fmla="val 0"/>
            </a:avLst>
          </a:prstGeom>
          <a:gradFill flip="none" rotWithShape="1">
            <a:gsLst>
              <a:gs pos="0">
                <a:srgbClr val="00BBF1">
                  <a:shade val="30000"/>
                  <a:satMod val="115000"/>
                </a:srgbClr>
              </a:gs>
              <a:gs pos="50000">
                <a:srgbClr val="00BBF1">
                  <a:shade val="67500"/>
                  <a:satMod val="115000"/>
                </a:srgbClr>
              </a:gs>
              <a:gs pos="100000">
                <a:srgbClr val="00BBF1">
                  <a:shade val="100000"/>
                  <a:satMod val="115000"/>
                </a:srgbClr>
              </a:gs>
            </a:gsLst>
            <a:path path="circle">
              <a:fillToRect l="50000" t="50000" r="50000" b="50000"/>
            </a:path>
            <a:tileRect/>
          </a:gra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2800" b="1" dirty="0" err="1">
                <a:solidFill>
                  <a:schemeClr val="bg2"/>
                </a:solidFill>
                <a:cs typeface="Helvetica Light"/>
              </a:rPr>
              <a:t>TextBox</a:t>
            </a:r>
            <a:endParaRPr lang="en-US" sz="1765" b="1" dirty="0">
              <a:solidFill>
                <a:schemeClr val="bg2"/>
              </a:solidFill>
              <a:cs typeface="Helvetica Light"/>
            </a:endParaRPr>
          </a:p>
        </p:txBody>
      </p:sp>
      <p:cxnSp>
        <p:nvCxnSpPr>
          <p:cNvPr id="39" name="Straight Arrow Connector 38"/>
          <p:cNvCxnSpPr/>
          <p:nvPr/>
        </p:nvCxnSpPr>
        <p:spPr>
          <a:xfrm>
            <a:off x="7330709" y="2095500"/>
            <a:ext cx="1560845" cy="1"/>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324872" y="3538735"/>
            <a:ext cx="1560845" cy="1"/>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324871" y="4974341"/>
            <a:ext cx="1560845" cy="1"/>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233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b="1" dirty="0"/>
              <a:t>Sharing Code</a:t>
            </a:r>
          </a:p>
        </p:txBody>
      </p:sp>
    </p:spTree>
    <p:extLst>
      <p:ext uri="{BB962C8B-B14F-4D97-AF65-F5344CB8AC3E}">
        <p14:creationId xmlns:p14="http://schemas.microsoft.com/office/powerpoint/2010/main" val="1151957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chemeClr val="bg1"/>
                </a:solidFill>
                <a:latin typeface="+mn-lt"/>
              </a:rPr>
              <a:t>1 Assembly</a:t>
            </a:r>
          </a:p>
          <a:p>
            <a:pPr marL="0" indent="0">
              <a:buNone/>
            </a:pPr>
            <a:r>
              <a:rPr lang="en-US" sz="3921" dirty="0">
                <a:solidFill>
                  <a:schemeClr val="bg1"/>
                </a:solidFill>
                <a:latin typeface="+mn-lt"/>
              </a:rPr>
              <a:t>Multiple Platforms</a:t>
            </a:r>
          </a:p>
          <a:p>
            <a:pPr marL="0" indent="0">
              <a:buNone/>
            </a:pPr>
            <a:endParaRPr lang="en-US" sz="2157" dirty="0">
              <a:solidFill>
                <a:schemeClr val="bg1"/>
              </a:solidFill>
              <a:latin typeface="+mn-lt"/>
            </a:endParaRPr>
          </a:p>
          <a:p>
            <a:pPr marL="0" indent="0">
              <a:buNone/>
            </a:pPr>
            <a:r>
              <a:rPr lang="en-US" sz="2353" dirty="0">
                <a:solidFill>
                  <a:schemeClr val="bg1"/>
                </a:solidFill>
                <a:latin typeface="+mn-lt"/>
              </a:rPr>
              <a:t>Including:</a:t>
            </a:r>
          </a:p>
          <a:p>
            <a:pPr marL="0" indent="0">
              <a:buNone/>
            </a:pPr>
            <a:r>
              <a:rPr lang="en-US" sz="2353" dirty="0" err="1">
                <a:solidFill>
                  <a:srgbClr val="FFFF00"/>
                </a:solidFill>
              </a:rPr>
              <a:t>Xamarin.iOS</a:t>
            </a:r>
            <a:r>
              <a:rPr lang="en-US" sz="2353" dirty="0">
                <a:solidFill>
                  <a:schemeClr val="bg1"/>
                </a:solidFill>
              </a:rPr>
              <a:t> and </a:t>
            </a:r>
            <a:r>
              <a:rPr lang="en-US" sz="2353" dirty="0" err="1">
                <a:solidFill>
                  <a:srgbClr val="92D050"/>
                </a:solidFill>
              </a:rPr>
              <a:t>Xamarin.Android</a:t>
            </a:r>
            <a:endParaRPr lang="en-US" sz="2353" dirty="0">
              <a:solidFill>
                <a:srgbClr val="92D050"/>
              </a:solidFill>
            </a:endParaRPr>
          </a:p>
        </p:txBody>
      </p:sp>
      <p:sp>
        <p:nvSpPr>
          <p:cNvPr id="3" name="Title 3"/>
          <p:cNvSpPr>
            <a:spLocks noGrp="1"/>
          </p:cNvSpPr>
          <p:nvPr>
            <p:ph type="title"/>
          </p:nvPr>
        </p:nvSpPr>
        <p:spPr>
          <a:xfrm>
            <a:off x="838200" y="365125"/>
            <a:ext cx="10515600" cy="1325563"/>
          </a:xfrm>
        </p:spPr>
        <p:txBody>
          <a:bodyPr/>
          <a:lstStyle/>
          <a:p>
            <a:r>
              <a:rPr lang="en-US" b="1" dirty="0"/>
              <a:t>Portable Class Libraries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23248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3"/>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4" name="Picture 3"/>
            <p:cNvPicPr>
              <a:picLocks noChangeAspect="1"/>
            </p:cNvPicPr>
            <p:nvPr/>
          </p:nvPicPr>
          <p:blipFill>
            <a:blip r:embed="rId4"/>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5" name="Title 3"/>
          <p:cNvSpPr>
            <a:spLocks noGrp="1"/>
          </p:cNvSpPr>
          <p:nvPr>
            <p:ph type="title"/>
          </p:nvPr>
        </p:nvSpPr>
        <p:spPr>
          <a:xfrm>
            <a:off x="838200" y="365125"/>
            <a:ext cx="10515600" cy="1325563"/>
          </a:xfrm>
        </p:spPr>
        <p:txBody>
          <a:bodyPr/>
          <a:lstStyle/>
          <a:p>
            <a:r>
              <a:rPr lang="en-US" b="1" dirty="0"/>
              <a:t>Shared Projects</a:t>
            </a:r>
          </a:p>
        </p:txBody>
      </p:sp>
    </p:spTree>
    <p:extLst>
      <p:ext uri="{BB962C8B-B14F-4D97-AF65-F5344CB8AC3E}">
        <p14:creationId xmlns:p14="http://schemas.microsoft.com/office/powerpoint/2010/main" val="125850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12224" y="1338813"/>
            <a:ext cx="10367554" cy="5078270"/>
            <a:chOff x="960437" y="1365162"/>
            <a:chExt cx="10575445" cy="5180100"/>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a:xfrm>
            <a:off x="838200" y="244354"/>
            <a:ext cx="10515600" cy="1325563"/>
          </a:xfrm>
        </p:spPr>
        <p:txBody>
          <a:bodyPr/>
          <a:lstStyle/>
          <a:p>
            <a:r>
              <a:rPr lang="en-US" b="1" dirty="0" err="1"/>
              <a:t>NuGet</a:t>
            </a:r>
            <a:endParaRPr lang="en-US" b="1" dirty="0"/>
          </a:p>
        </p:txBody>
      </p:sp>
    </p:spTree>
    <p:extLst>
      <p:ext uri="{BB962C8B-B14F-4D97-AF65-F5344CB8AC3E}">
        <p14:creationId xmlns:p14="http://schemas.microsoft.com/office/powerpoint/2010/main" val="73998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a:spLocks noGrp="1"/>
          </p:cNvSpPr>
          <p:nvPr>
            <p:ph type="title"/>
          </p:nvPr>
        </p:nvSpPr>
        <p:spPr>
          <a:xfrm>
            <a:off x="544830" y="283653"/>
            <a:ext cx="11252250" cy="1143000"/>
          </a:xfrm>
        </p:spPr>
        <p:txBody>
          <a:bodyPr>
            <a:noAutofit/>
          </a:bodyPr>
          <a:lstStyle/>
          <a:p>
            <a:r>
              <a:rPr lang="en-IN" sz="4000" b="1" dirty="0">
                <a:latin typeface="Segoe UI" panose="020B0502040204020203" pitchFamily="34" charset="0"/>
                <a:cs typeface="Segoe UI" panose="020B0502040204020203" pitchFamily="34" charset="0"/>
              </a:rPr>
              <a:t>Creating real world UI with Syncfusion components</a:t>
            </a:r>
            <a:endParaRPr lang="en-US" sz="4000" b="1" dirty="0">
              <a:latin typeface="Segoe UI" panose="020B0502040204020203" pitchFamily="34" charset="0"/>
              <a:cs typeface="Segoe UI" panose="020B0502040204020203" pitchFamily="34" charset="0"/>
            </a:endParaRPr>
          </a:p>
        </p:txBody>
      </p:sp>
      <p:sp>
        <p:nvSpPr>
          <p:cNvPr id="3" name="Text Placeholder 5"/>
          <p:cNvSpPr txBox="1">
            <a:spLocks/>
          </p:cNvSpPr>
          <p:nvPr/>
        </p:nvSpPr>
        <p:spPr>
          <a:xfrm>
            <a:off x="544830" y="1997521"/>
            <a:ext cx="4631266" cy="38530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dirty="0">
                <a:solidFill>
                  <a:schemeClr val="bg1"/>
                </a:solidFill>
                <a:latin typeface="Segoe UI" panose="020B0502040204020203" pitchFamily="34" charset="0"/>
                <a:cs typeface="Segoe UI" panose="020B0502040204020203" pitchFamily="34" charset="0"/>
              </a:rPr>
              <a:t>Stunning data visualization and data bound components</a:t>
            </a:r>
          </a:p>
          <a:p>
            <a:pPr marL="342900" indent="-342900"/>
            <a:r>
              <a:rPr lang="en-US" sz="2400" dirty="0">
                <a:solidFill>
                  <a:schemeClr val="bg1"/>
                </a:solidFill>
                <a:latin typeface="Segoe UI" panose="020B0502040204020203" pitchFamily="34" charset="0"/>
                <a:cs typeface="Segoe UI" panose="020B0502040204020203" pitchFamily="34" charset="0"/>
              </a:rPr>
              <a:t>Unique Excel, Word, and PDF manipulations</a:t>
            </a:r>
          </a:p>
          <a:p>
            <a:pPr marL="342900" indent="-342900"/>
            <a:r>
              <a:rPr lang="en-US" sz="2400" dirty="0">
                <a:solidFill>
                  <a:schemeClr val="bg1"/>
                </a:solidFill>
                <a:latin typeface="Segoe UI" panose="020B0502040204020203" pitchFamily="34" charset="0"/>
                <a:cs typeface="Segoe UI" panose="020B0502040204020203" pitchFamily="34" charset="0"/>
              </a:rPr>
              <a:t>Full </a:t>
            </a:r>
            <a:r>
              <a:rPr lang="en-US" sz="2400" dirty="0" err="1">
                <a:solidFill>
                  <a:schemeClr val="bg1"/>
                </a:solidFill>
                <a:latin typeface="Segoe UI" panose="020B0502040204020203" pitchFamily="34" charset="0"/>
                <a:cs typeface="Segoe UI" panose="020B0502040204020203" pitchFamily="34" charset="0"/>
              </a:rPr>
              <a:t>Xamarin.Forms</a:t>
            </a:r>
            <a:r>
              <a:rPr lang="en-US" sz="2400" dirty="0">
                <a:solidFill>
                  <a:schemeClr val="bg1"/>
                </a:solidFill>
                <a:latin typeface="Segoe UI" panose="020B0502040204020203" pitchFamily="34" charset="0"/>
                <a:cs typeface="Segoe UI" panose="020B0502040204020203" pitchFamily="34" charset="0"/>
              </a:rPr>
              <a:t> Support</a:t>
            </a:r>
          </a:p>
          <a:p>
            <a:pPr lvl="2"/>
            <a:r>
              <a:rPr lang="en-US" sz="2400" dirty="0">
                <a:solidFill>
                  <a:schemeClr val="bg1"/>
                </a:solidFill>
                <a:latin typeface="Segoe UI" panose="020B0502040204020203" pitchFamily="34" charset="0"/>
                <a:cs typeface="Segoe UI" panose="020B0502040204020203" pitchFamily="34" charset="0"/>
              </a:rPr>
              <a:t>iOS, Android, and Windows</a:t>
            </a:r>
          </a:p>
          <a:p>
            <a:pPr lvl="2"/>
            <a:r>
              <a:rPr lang="en-US" sz="2400" dirty="0">
                <a:solidFill>
                  <a:schemeClr val="bg1"/>
                </a:solidFill>
                <a:latin typeface="Segoe UI" panose="020B0502040204020203" pitchFamily="34" charset="0"/>
                <a:cs typeface="Segoe UI" panose="020B0502040204020203" pitchFamily="34" charset="0"/>
              </a:rPr>
              <a:t>C# or XAML</a:t>
            </a:r>
          </a:p>
        </p:txBody>
      </p:sp>
      <p:pic>
        <p:nvPicPr>
          <p:cNvPr id="4" name="Picture 3"/>
          <p:cNvPicPr>
            <a:picLocks noChangeAspect="1"/>
          </p:cNvPicPr>
          <p:nvPr/>
        </p:nvPicPr>
        <p:blipFill>
          <a:blip r:embed="rId3"/>
          <a:stretch>
            <a:fillRect/>
          </a:stretch>
        </p:blipFill>
        <p:spPr>
          <a:xfrm>
            <a:off x="8484634" y="812781"/>
            <a:ext cx="3230037" cy="2201756"/>
          </a:xfrm>
          <a:prstGeom prst="rect">
            <a:avLst/>
          </a:prstGeom>
        </p:spPr>
      </p:pic>
      <p:pic>
        <p:nvPicPr>
          <p:cNvPr id="5" name="Picture 4"/>
          <p:cNvPicPr>
            <a:picLocks noChangeAspect="1"/>
          </p:cNvPicPr>
          <p:nvPr/>
        </p:nvPicPr>
        <p:blipFill>
          <a:blip r:embed="rId4"/>
          <a:stretch>
            <a:fillRect/>
          </a:stretch>
        </p:blipFill>
        <p:spPr>
          <a:xfrm>
            <a:off x="5360856" y="805670"/>
            <a:ext cx="3226828" cy="220171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9809" y="2044178"/>
            <a:ext cx="3556904" cy="236224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1101" y="2073718"/>
            <a:ext cx="3603141" cy="2392956"/>
          </a:xfrm>
          <a:prstGeom prst="rect">
            <a:avLst/>
          </a:prstGeom>
        </p:spPr>
      </p:pic>
      <p:pic>
        <p:nvPicPr>
          <p:cNvPr id="8" name="Picture 7"/>
          <p:cNvPicPr>
            <a:picLocks noChangeAspect="1"/>
          </p:cNvPicPr>
          <p:nvPr/>
        </p:nvPicPr>
        <p:blipFill>
          <a:blip r:embed="rId7"/>
          <a:stretch>
            <a:fillRect/>
          </a:stretch>
        </p:blipFill>
        <p:spPr>
          <a:xfrm>
            <a:off x="8766546" y="3642041"/>
            <a:ext cx="2928372" cy="2155601"/>
          </a:xfrm>
          <a:prstGeom prst="rect">
            <a:avLst/>
          </a:prstGeom>
        </p:spPr>
      </p:pic>
      <p:pic>
        <p:nvPicPr>
          <p:cNvPr id="9" name="Picture 8"/>
          <p:cNvPicPr>
            <a:picLocks noChangeAspect="1"/>
          </p:cNvPicPr>
          <p:nvPr/>
        </p:nvPicPr>
        <p:blipFill>
          <a:blip r:embed="rId8"/>
          <a:stretch>
            <a:fillRect/>
          </a:stretch>
        </p:blipFill>
        <p:spPr>
          <a:xfrm>
            <a:off x="5447121" y="3775285"/>
            <a:ext cx="2980070" cy="2130860"/>
          </a:xfrm>
          <a:prstGeom prst="rect">
            <a:avLst/>
          </a:prstGeom>
        </p:spPr>
      </p:pic>
      <p:pic>
        <p:nvPicPr>
          <p:cNvPr id="10" name="Picture 9"/>
          <p:cNvPicPr>
            <a:picLocks noChangeAspect="1"/>
          </p:cNvPicPr>
          <p:nvPr/>
        </p:nvPicPr>
        <p:blipFill>
          <a:blip r:embed="rId9"/>
          <a:stretch>
            <a:fillRect/>
          </a:stretch>
        </p:blipFill>
        <p:spPr>
          <a:xfrm>
            <a:off x="8605407" y="4773146"/>
            <a:ext cx="2897489" cy="20858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3652" y="4744865"/>
            <a:ext cx="2881755" cy="2078630"/>
          </a:xfrm>
          <a:prstGeom prst="rect">
            <a:avLst/>
          </a:prstGeom>
        </p:spPr>
      </p:pic>
    </p:spTree>
    <p:extLst>
      <p:ext uri="{BB962C8B-B14F-4D97-AF65-F5344CB8AC3E}">
        <p14:creationId xmlns:p14="http://schemas.microsoft.com/office/powerpoint/2010/main" val="42954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this guy?</a:t>
            </a:r>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6992" y="1561452"/>
            <a:ext cx="2245631" cy="7619609"/>
          </a:xfrm>
          <a:prstGeom prst="rect">
            <a:avLst/>
          </a:prstGeom>
        </p:spPr>
      </p:pic>
      <p:cxnSp>
        <p:nvCxnSpPr>
          <p:cNvPr id="7" name="Straight Connector 6"/>
          <p:cNvCxnSpPr/>
          <p:nvPr/>
        </p:nvCxnSpPr>
        <p:spPr>
          <a:xfrm>
            <a:off x="3854941" y="5296552"/>
            <a:ext cx="7544909"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18" name="TextBox 17"/>
          <p:cNvSpPr txBox="1"/>
          <p:nvPr/>
        </p:nvSpPr>
        <p:spPr>
          <a:xfrm>
            <a:off x="3815555" y="4391243"/>
            <a:ext cx="6757196" cy="8379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2800" b="1" dirty="0">
                <a:solidFill>
                  <a:schemeClr val="bg1"/>
                </a:solidFill>
                <a:latin typeface="Segoe UI" panose="020B0502040204020203" pitchFamily="34" charset="0"/>
                <a:ea typeface=""/>
                <a:cs typeface="Segoe UI" panose="020B0502040204020203" pitchFamily="34" charset="0"/>
              </a:rPr>
              <a:t>Harikrishnan</a:t>
            </a:r>
            <a:endParaRPr lang="en-US" sz="2400" b="1" dirty="0">
              <a:solidFill>
                <a:schemeClr val="bg1"/>
              </a:solidFill>
              <a:latin typeface="Segoe UI" panose="020B0502040204020203" pitchFamily="34" charset="0"/>
              <a:ea typeface=""/>
              <a:cs typeface="Segoe UI" panose="020B0502040204020203" pitchFamily="34" charset="0"/>
            </a:endParaRPr>
          </a:p>
          <a:p>
            <a:r>
              <a:rPr lang="en-US" sz="2400" b="1" dirty="0">
                <a:solidFill>
                  <a:schemeClr val="bg1"/>
                </a:solidFill>
                <a:latin typeface="Segoe UI Light" panose="020B0502040204020203" pitchFamily="34" charset="0"/>
                <a:ea typeface=""/>
                <a:cs typeface="Segoe UI Light" panose="020B0502040204020203" pitchFamily="34" charset="0"/>
              </a:rPr>
              <a:t>Product Lead – Syncfusion Inc.</a:t>
            </a:r>
          </a:p>
        </p:txBody>
      </p:sp>
      <p:grpSp>
        <p:nvGrpSpPr>
          <p:cNvPr id="19" name="Group 18"/>
          <p:cNvGrpSpPr/>
          <p:nvPr/>
        </p:nvGrpSpPr>
        <p:grpSpPr>
          <a:xfrm>
            <a:off x="3765645" y="5457709"/>
            <a:ext cx="7347025" cy="774765"/>
            <a:chOff x="1712996" y="5935662"/>
            <a:chExt cx="9428474" cy="860261"/>
          </a:xfrm>
        </p:grpSpPr>
        <p:sp>
          <p:nvSpPr>
            <p:cNvPr id="20" name="TextBox 19"/>
            <p:cNvSpPr txBox="1"/>
            <p:nvPr/>
          </p:nvSpPr>
          <p:spPr>
            <a:xfrm>
              <a:off x="1712996" y="5935662"/>
              <a:ext cx="4136862" cy="460423"/>
            </a:xfrm>
            <a:prstGeom prst="rect">
              <a:avLst/>
            </a:prstGeom>
            <a:noFill/>
          </p:spPr>
          <p:txBody>
            <a:bodyPr wrap="square" rtlCol="0">
              <a:spAutoFit/>
            </a:bodyPr>
            <a:lstStyle/>
            <a:p>
              <a:pPr>
                <a:lnSpc>
                  <a:spcPct val="130000"/>
                </a:lnSpc>
              </a:pPr>
              <a:r>
                <a:rPr lang="en-US" b="1" dirty="0">
                  <a:solidFill>
                    <a:schemeClr val="bg1"/>
                  </a:solidFill>
                  <a:latin typeface="Segoe UI Light"/>
                  <a:ea typeface=""/>
                  <a:cs typeface="Arial"/>
                </a:rPr>
                <a:t>harikrishnann@syncfusion.com  </a:t>
              </a:r>
            </a:p>
          </p:txBody>
        </p:sp>
        <p:sp>
          <p:nvSpPr>
            <p:cNvPr id="21" name="TextBox 20"/>
            <p:cNvSpPr txBox="1"/>
            <p:nvPr/>
          </p:nvSpPr>
          <p:spPr>
            <a:xfrm>
              <a:off x="7273974" y="5935664"/>
              <a:ext cx="3867496" cy="860259"/>
            </a:xfrm>
            <a:prstGeom prst="rect">
              <a:avLst/>
            </a:prstGeom>
            <a:noFill/>
          </p:spPr>
          <p:txBody>
            <a:bodyPr wrap="square" rtlCol="0">
              <a:spAutoFit/>
            </a:bodyPr>
            <a:lstStyle>
              <a:defPPr>
                <a:defRPr lang="en-US"/>
              </a:defPPr>
              <a:lvl1pPr>
                <a:lnSpc>
                  <a:spcPct val="130000"/>
                </a:lnSpc>
                <a:defRPr b="1">
                  <a:solidFill>
                    <a:schemeClr val="bg1"/>
                  </a:solidFill>
                  <a:latin typeface="Segoe UI Light"/>
                  <a:ea typeface=""/>
                  <a:cs typeface="Arial"/>
                </a:defRPr>
              </a:lvl1pPr>
            </a:lstStyle>
            <a:p>
              <a:pPr algn="r"/>
              <a:r>
                <a:rPr lang="en-US" dirty="0"/>
                <a:t>https://www.syncfusion.com/products/xamarin  </a:t>
              </a:r>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469" y="1745870"/>
            <a:ext cx="3562858" cy="1036312"/>
          </a:xfrm>
          <a:prstGeom prst="rect">
            <a:avLst/>
          </a:prstGeom>
        </p:spPr>
      </p:pic>
    </p:spTree>
    <p:extLst>
      <p:ext uri="{BB962C8B-B14F-4D97-AF65-F5344CB8AC3E}">
        <p14:creationId xmlns:p14="http://schemas.microsoft.com/office/powerpoint/2010/main" val="302655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b="1" dirty="0">
                <a:solidFill>
                  <a:schemeClr val="bg1"/>
                </a:solidFill>
              </a:rPr>
              <a:t>Let’s Build an App</a:t>
            </a:r>
          </a:p>
        </p:txBody>
      </p:sp>
    </p:spTree>
    <p:extLst>
      <p:ext uri="{BB962C8B-B14F-4D97-AF65-F5344CB8AC3E}">
        <p14:creationId xmlns:p14="http://schemas.microsoft.com/office/powerpoint/2010/main" val="381664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2513" y="822706"/>
            <a:ext cx="11250387" cy="5112169"/>
          </a:xfrm>
          <a:prstGeom prst="rect">
            <a:avLst/>
          </a:prstGeom>
          <a:noFill/>
        </p:spPr>
        <p:txBody>
          <a:bodyPr wrap="square" lIns="182880" tIns="146304" rIns="182880" bIns="146304" rtlCol="0" anchor="ctr">
            <a:spAutoFit/>
          </a:bodyPr>
          <a:lstStyle/>
          <a:p>
            <a:pPr algn="ctr">
              <a:lnSpc>
                <a:spcPct val="90000"/>
              </a:lnSpc>
              <a:spcAft>
                <a:spcPts val="600"/>
              </a:spcAft>
            </a:pPr>
            <a:r>
              <a:rPr lang="en-US" sz="4000" u="sng" dirty="0">
                <a:solidFill>
                  <a:schemeClr val="bg1"/>
                </a:solidFill>
                <a:latin typeface="Segoe UI" charset="0"/>
                <a:ea typeface="Segoe UI" charset="0"/>
                <a:cs typeface="Segoe UI" charset="0"/>
              </a:rPr>
              <a:t>Demo and Slide document -</a:t>
            </a:r>
            <a:r>
              <a:rPr lang="en-US" sz="4000" dirty="0">
                <a:solidFill>
                  <a:schemeClr val="bg1"/>
                </a:solidFill>
                <a:latin typeface="Segoe UI" charset="0"/>
                <a:ea typeface="Segoe UI" charset="0"/>
                <a:cs typeface="Segoe UI" charset="0"/>
              </a:rPr>
              <a:t> </a:t>
            </a:r>
            <a:endParaRPr lang="en-IN" sz="4000" dirty="0">
              <a:solidFill>
                <a:schemeClr val="bg1"/>
              </a:solidFill>
              <a:latin typeface="Segoe UI" charset="0"/>
              <a:ea typeface="Segoe UI" charset="0"/>
              <a:cs typeface="Segoe UI" charset="0"/>
            </a:endParaRPr>
          </a:p>
          <a:p>
            <a:pPr algn="ctr">
              <a:lnSpc>
                <a:spcPct val="90000"/>
              </a:lnSpc>
              <a:spcAft>
                <a:spcPts val="600"/>
              </a:spcAft>
            </a:pPr>
            <a:r>
              <a:rPr lang="en-IN" sz="4800" dirty="0">
                <a:solidFill>
                  <a:schemeClr val="bg1"/>
                </a:solidFill>
                <a:latin typeface="Segoe UI" charset="0"/>
                <a:ea typeface="Segoe UI" charset="0"/>
                <a:cs typeface="Segoe UI" charset="0"/>
              </a:rPr>
              <a:t>https://github.com/harikrishnann/c-sharp_corner_conference   </a:t>
            </a:r>
          </a:p>
          <a:p>
            <a:pPr algn="ctr">
              <a:lnSpc>
                <a:spcPct val="90000"/>
              </a:lnSpc>
              <a:spcAft>
                <a:spcPts val="600"/>
              </a:spcAft>
            </a:pPr>
            <a:endParaRPr lang="en-IN" sz="4800" dirty="0">
              <a:solidFill>
                <a:schemeClr val="bg1"/>
              </a:solidFill>
              <a:latin typeface="Segoe UI" charset="0"/>
              <a:ea typeface="Segoe UI" charset="0"/>
              <a:cs typeface="Segoe UI" charset="0"/>
            </a:endParaRPr>
          </a:p>
          <a:p>
            <a:pPr algn="ctr">
              <a:lnSpc>
                <a:spcPct val="90000"/>
              </a:lnSpc>
              <a:spcAft>
                <a:spcPts val="600"/>
              </a:spcAft>
            </a:pPr>
            <a:endParaRPr lang="en-IN" sz="4800" dirty="0">
              <a:solidFill>
                <a:schemeClr val="bg1"/>
              </a:solidFill>
              <a:latin typeface="Segoe UI" charset="0"/>
              <a:ea typeface="Segoe UI" charset="0"/>
              <a:cs typeface="Segoe UI" charset="0"/>
            </a:endParaRPr>
          </a:p>
          <a:p>
            <a:pPr algn="ctr">
              <a:lnSpc>
                <a:spcPct val="90000"/>
              </a:lnSpc>
              <a:spcAft>
                <a:spcPts val="600"/>
              </a:spcAft>
            </a:pPr>
            <a:r>
              <a:rPr lang="en-IN" sz="3200" u="sng" dirty="0">
                <a:solidFill>
                  <a:schemeClr val="bg1"/>
                </a:solidFill>
                <a:latin typeface="Segoe UI" charset="0"/>
                <a:ea typeface="Segoe UI" charset="0"/>
                <a:cs typeface="Segoe UI" charset="0"/>
              </a:rPr>
              <a:t>SQLite for Universal Windows Platform</a:t>
            </a:r>
          </a:p>
          <a:p>
            <a:pPr algn="ctr">
              <a:lnSpc>
                <a:spcPct val="90000"/>
              </a:lnSpc>
              <a:spcAft>
                <a:spcPts val="600"/>
              </a:spcAft>
            </a:pPr>
            <a:r>
              <a:rPr lang="en-US" sz="2800" dirty="0">
                <a:solidFill>
                  <a:schemeClr val="bg1"/>
                </a:solidFill>
                <a:latin typeface="Segoe UI" charset="0"/>
                <a:ea typeface="Segoe UI" charset="0"/>
                <a:cs typeface="Segoe UI" charset="0"/>
              </a:rPr>
              <a:t>https://marketplace.visualstudio.com/items?itemName=SQLiteDevelopmentTeam.SQLiteforUniversalWindowsPlatform</a:t>
            </a:r>
          </a:p>
        </p:txBody>
      </p:sp>
    </p:spTree>
    <p:extLst>
      <p:ext uri="{BB962C8B-B14F-4D97-AF65-F5344CB8AC3E}">
        <p14:creationId xmlns:p14="http://schemas.microsoft.com/office/powerpoint/2010/main" val="1147913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5"/>
          <p:cNvSpPr txBox="1">
            <a:spLocks/>
          </p:cNvSpPr>
          <p:nvPr/>
        </p:nvSpPr>
        <p:spPr bwMode="invGray">
          <a:xfrm>
            <a:off x="224288" y="2007207"/>
            <a:ext cx="118009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9600" spc="0" dirty="0">
                <a:solidFill>
                  <a:schemeClr val="bg1"/>
                </a:solidFill>
              </a:rPr>
              <a:t>Thank you </a:t>
            </a:r>
            <a:r>
              <a:rPr lang="en-US" sz="9600" spc="0" dirty="0">
                <a:solidFill>
                  <a:schemeClr val="bg1"/>
                </a:solidFill>
                <a:sym typeface="Wingdings" panose="05000000000000000000" pitchFamily="2" charset="2"/>
              </a:rPr>
              <a:t></a:t>
            </a:r>
          </a:p>
        </p:txBody>
      </p:sp>
      <p:sp>
        <p:nvSpPr>
          <p:cNvPr id="3" name="TextBox 2"/>
          <p:cNvSpPr txBox="1"/>
          <p:nvPr/>
        </p:nvSpPr>
        <p:spPr>
          <a:xfrm>
            <a:off x="4145965" y="-1058900"/>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solidFill>
                <a:schemeClr val="bg1"/>
              </a:solidFill>
            </a:endParaRPr>
          </a:p>
        </p:txBody>
      </p:sp>
      <p:sp>
        <p:nvSpPr>
          <p:cNvPr id="4" name="TextBox 3"/>
          <p:cNvSpPr txBox="1"/>
          <p:nvPr/>
        </p:nvSpPr>
        <p:spPr>
          <a:xfrm>
            <a:off x="1736345" y="4263988"/>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b="1" dirty="0">
                <a:solidFill>
                  <a:schemeClr val="bg1"/>
                </a:solidFill>
                <a:cs typeface="Arial"/>
              </a:rPr>
              <a:t>Harikrishnan</a:t>
            </a:r>
          </a:p>
          <a:p>
            <a:r>
              <a:rPr lang="en-IN" sz="1961" dirty="0" err="1">
                <a:solidFill>
                  <a:schemeClr val="bg1"/>
                </a:solidFill>
                <a:latin typeface="+mj-lt"/>
                <a:cs typeface="Arial"/>
              </a:rPr>
              <a:t>Syncfusion</a:t>
            </a:r>
            <a:r>
              <a:rPr lang="en-IN" sz="1961" dirty="0">
                <a:solidFill>
                  <a:schemeClr val="bg1"/>
                </a:solidFill>
                <a:latin typeface="+mj-lt"/>
                <a:cs typeface="Arial"/>
              </a:rPr>
              <a:t> Inc.</a:t>
            </a:r>
            <a:endParaRPr lang="en-US" sz="1961" dirty="0">
              <a:solidFill>
                <a:schemeClr val="bg1"/>
              </a:solidFill>
              <a:latin typeface="+mj-lt"/>
              <a:cs typeface="Arial"/>
            </a:endParaRPr>
          </a:p>
        </p:txBody>
      </p:sp>
      <p:cxnSp>
        <p:nvCxnSpPr>
          <p:cNvPr id="5" name="Straight Connector 4"/>
          <p:cNvCxnSpPr/>
          <p:nvPr/>
        </p:nvCxnSpPr>
        <p:spPr>
          <a:xfrm flipV="1">
            <a:off x="1775731" y="5378820"/>
            <a:ext cx="9367329" cy="385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6" name="Group 5"/>
          <p:cNvGrpSpPr/>
          <p:nvPr/>
        </p:nvGrpSpPr>
        <p:grpSpPr>
          <a:xfrm>
            <a:off x="1701028" y="5607187"/>
            <a:ext cx="9541635" cy="798552"/>
            <a:chOff x="1735136" y="5935662"/>
            <a:chExt cx="9732965" cy="814565"/>
          </a:xfrm>
        </p:grpSpPr>
        <p:sp>
          <p:nvSpPr>
            <p:cNvPr id="7" name="TextBox 6"/>
            <p:cNvSpPr txBox="1"/>
            <p:nvPr/>
          </p:nvSpPr>
          <p:spPr>
            <a:xfrm>
              <a:off x="1735136" y="5935662"/>
              <a:ext cx="3208361" cy="814565"/>
            </a:xfrm>
            <a:prstGeom prst="rect">
              <a:avLst/>
            </a:prstGeom>
            <a:noFill/>
          </p:spPr>
          <p:txBody>
            <a:bodyPr wrap="square" rtlCol="0">
              <a:spAutoFit/>
            </a:bodyPr>
            <a:lstStyle/>
            <a:p>
              <a:pPr>
                <a:lnSpc>
                  <a:spcPct val="130000"/>
                </a:lnSpc>
              </a:pPr>
              <a:r>
                <a:rPr lang="en-US" sz="1765" dirty="0">
                  <a:solidFill>
                    <a:schemeClr val="bg1"/>
                  </a:solidFill>
                  <a:latin typeface="+mj-lt"/>
                  <a:cs typeface="Arial"/>
                </a:rPr>
                <a:t>harikrishnann@syncfusion.com</a:t>
              </a:r>
              <a:br>
                <a:rPr lang="en-US" sz="1765" dirty="0">
                  <a:solidFill>
                    <a:schemeClr val="bg1"/>
                  </a:solidFill>
                  <a:latin typeface="+mj-lt"/>
                  <a:cs typeface="Arial"/>
                </a:rPr>
              </a:br>
              <a:r>
                <a:rPr lang="en-US" sz="1765" dirty="0">
                  <a:solidFill>
                    <a:schemeClr val="bg1"/>
                  </a:solidFill>
                  <a:latin typeface="+mj-lt"/>
                  <a:cs typeface="Arial"/>
                </a:rPr>
                <a:t>nharishkrish@gmail.com</a:t>
              </a:r>
            </a:p>
          </p:txBody>
        </p:sp>
        <p:sp>
          <p:nvSpPr>
            <p:cNvPr id="8" name="TextBox 7"/>
            <p:cNvSpPr txBox="1"/>
            <p:nvPr/>
          </p:nvSpPr>
          <p:spPr>
            <a:xfrm>
              <a:off x="5938416" y="5935662"/>
              <a:ext cx="5529685" cy="814565"/>
            </a:xfrm>
            <a:prstGeom prst="rect">
              <a:avLst/>
            </a:prstGeom>
            <a:noFill/>
          </p:spPr>
          <p:txBody>
            <a:bodyPr wrap="square" rtlCol="0">
              <a:spAutoFit/>
            </a:bodyPr>
            <a:lstStyle/>
            <a:p>
              <a:pPr algn="r">
                <a:lnSpc>
                  <a:spcPct val="130000"/>
                </a:lnSpc>
              </a:pPr>
              <a:r>
                <a:rPr lang="en-US" sz="1765" dirty="0">
                  <a:solidFill>
                    <a:schemeClr val="bg1"/>
                  </a:solidFill>
                  <a:latin typeface="+mj-lt"/>
                  <a:cs typeface="Arial"/>
                </a:rPr>
                <a:t>https://www.syncfusion.com/products/xamarin/datagrid</a:t>
              </a:r>
            </a:p>
            <a:p>
              <a:pPr algn="r">
                <a:lnSpc>
                  <a:spcPct val="130000"/>
                </a:lnSpc>
              </a:pPr>
              <a:r>
                <a:rPr lang="en-US" sz="1765" dirty="0">
                  <a:solidFill>
                    <a:schemeClr val="bg1"/>
                  </a:solidFill>
                  <a:latin typeface="+mj-lt"/>
                  <a:cs typeface="Arial"/>
                </a:rPr>
                <a:t>https://www.linkedin.com/in/hari-krishnan-304a0272 </a:t>
              </a:r>
            </a:p>
          </p:txBody>
        </p:sp>
      </p:grpSp>
    </p:spTree>
    <p:extLst>
      <p:ext uri="{BB962C8B-B14F-4D97-AF65-F5344CB8AC3E}">
        <p14:creationId xmlns:p14="http://schemas.microsoft.com/office/powerpoint/2010/main" val="43284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9" name="Text Placeholder 18"/>
          <p:cNvSpPr txBox="1">
            <a:spLocks/>
          </p:cNvSpPr>
          <p:nvPr/>
        </p:nvSpPr>
        <p:spPr>
          <a:xfrm>
            <a:off x="419659" y="1496800"/>
            <a:ext cx="11500103" cy="4249290"/>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4000" dirty="0">
                <a:solidFill>
                  <a:schemeClr val="bg1"/>
                </a:solidFill>
              </a:rPr>
              <a:t>✓  Quick overview of Xamarin</a:t>
            </a:r>
          </a:p>
          <a:p>
            <a:pPr marL="0" indent="0">
              <a:lnSpc>
                <a:spcPct val="110000"/>
              </a:lnSpc>
            </a:pPr>
            <a:r>
              <a:rPr lang="en-US" sz="4000" dirty="0">
                <a:solidFill>
                  <a:schemeClr val="bg1"/>
                </a:solidFill>
              </a:rPr>
              <a:t>✓  </a:t>
            </a:r>
            <a:r>
              <a:rPr lang="en-IN" sz="4000" dirty="0">
                <a:solidFill>
                  <a:schemeClr val="bg1"/>
                </a:solidFill>
              </a:rPr>
              <a:t>Crafting real world applications with Xamarin</a:t>
            </a:r>
          </a:p>
          <a:p>
            <a:pPr marL="0" indent="0">
              <a:lnSpc>
                <a:spcPct val="110000"/>
              </a:lnSpc>
            </a:pPr>
            <a:r>
              <a:rPr lang="en-US" sz="4000" dirty="0">
                <a:solidFill>
                  <a:schemeClr val="bg1"/>
                </a:solidFill>
              </a:rPr>
              <a:t>✓  </a:t>
            </a:r>
            <a:r>
              <a:rPr lang="en-IN" sz="4000" dirty="0">
                <a:solidFill>
                  <a:schemeClr val="bg1"/>
                </a:solidFill>
              </a:rPr>
              <a:t>Creating real world UI with Syncfusion components</a:t>
            </a:r>
          </a:p>
          <a:p>
            <a:pPr marL="0" indent="0">
              <a:lnSpc>
                <a:spcPts val="4800"/>
              </a:lnSpc>
            </a:pPr>
            <a:r>
              <a:rPr lang="en-US" sz="4000" dirty="0">
                <a:solidFill>
                  <a:schemeClr val="bg1"/>
                </a:solidFill>
              </a:rPr>
              <a:t>✓  A demo application</a:t>
            </a:r>
          </a:p>
          <a:p>
            <a:pPr marL="0" indent="0">
              <a:lnSpc>
                <a:spcPct val="110000"/>
              </a:lnSpc>
            </a:pPr>
            <a:endParaRPr lang="en-US" sz="4000" dirty="0">
              <a:solidFill>
                <a:schemeClr val="bg1"/>
              </a:solidFill>
            </a:endParaRPr>
          </a:p>
        </p:txBody>
      </p:sp>
    </p:spTree>
    <p:extLst>
      <p:ext uri="{BB962C8B-B14F-4D97-AF65-F5344CB8AC3E}">
        <p14:creationId xmlns:p14="http://schemas.microsoft.com/office/powerpoint/2010/main" val="220481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xamar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96" y="1803401"/>
            <a:ext cx="11088413" cy="295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3347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51" y="700387"/>
            <a:ext cx="11655840" cy="899665"/>
          </a:xfrm>
        </p:spPr>
        <p:txBody>
          <a:bodyPr/>
          <a:lstStyle/>
          <a:p>
            <a:pPr algn="ctr"/>
            <a:r>
              <a:rPr lang="en-US" b="1" dirty="0"/>
              <a:t>Write Once, Run Anywhere</a:t>
            </a:r>
          </a:p>
        </p:txBody>
      </p:sp>
      <p:grpSp>
        <p:nvGrpSpPr>
          <p:cNvPr id="75" name="Group 74"/>
          <p:cNvGrpSpPr/>
          <p:nvPr/>
        </p:nvGrpSpPr>
        <p:grpSpPr>
          <a:xfrm>
            <a:off x="5996068" y="2241497"/>
            <a:ext cx="2416917" cy="302168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6"/>
          <a:stretch>
            <a:fillRect/>
          </a:stretch>
        </p:blipFill>
        <p:spPr>
          <a:xfrm>
            <a:off x="2772649" y="2191912"/>
            <a:ext cx="3107426" cy="3107426"/>
          </a:xfrm>
          <a:prstGeom prst="rect">
            <a:avLst/>
          </a:prstGeom>
        </p:spPr>
      </p:pic>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b="1" dirty="0">
                <a:solidFill>
                  <a:schemeClr val="bg1"/>
                </a:solidFill>
              </a:rPr>
              <a:t>Architecting Mobile Apps</a:t>
            </a:r>
          </a:p>
        </p:txBody>
      </p:sp>
    </p:spTree>
    <p:extLst>
      <p:ext uri="{BB962C8B-B14F-4D97-AF65-F5344CB8AC3E}">
        <p14:creationId xmlns:p14="http://schemas.microsoft.com/office/powerpoint/2010/main" val="3742694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b="1" dirty="0" err="1"/>
              <a:t>Xamarin’s</a:t>
            </a:r>
            <a:r>
              <a:rPr lang="en-US" b="1" dirty="0"/>
              <a:t> Unique Approach</a:t>
            </a:r>
          </a:p>
        </p:txBody>
      </p:sp>
      <p:sp>
        <p:nvSpPr>
          <p:cNvPr id="3" name="TextBox 2"/>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chemeClr val="bg1"/>
                </a:solidFill>
              </a:rPr>
              <a:t>Shared C# codebase</a:t>
            </a:r>
            <a:r>
              <a:rPr lang="en-US" sz="2353" dirty="0">
                <a:solidFill>
                  <a:srgbClr val="70ACBB"/>
                </a:solidFill>
              </a:rPr>
              <a:t>  </a:t>
            </a:r>
            <a:r>
              <a:rPr lang="en-US" sz="2353" dirty="0">
                <a:solidFill>
                  <a:srgbClr val="6FBD23"/>
                </a:solidFill>
              </a:rPr>
              <a:t>•</a:t>
            </a:r>
            <a:r>
              <a:rPr lang="en-US" sz="2353" dirty="0">
                <a:solidFill>
                  <a:srgbClr val="16ACEE"/>
                </a:solidFill>
              </a:rPr>
              <a:t>  </a:t>
            </a:r>
            <a:r>
              <a:rPr lang="en-US" sz="2353" dirty="0">
                <a:solidFill>
                  <a:schemeClr val="bg1"/>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chemeClr val="bg1"/>
                </a:solidFill>
              </a:rPr>
              <a:t>High performance</a:t>
            </a:r>
          </a:p>
        </p:txBody>
      </p:sp>
      <p:sp>
        <p:nvSpPr>
          <p:cNvPr id="4" name="Left Brace 3"/>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chemeClr val="bg1"/>
              </a:solidFill>
            </a:endParaRPr>
          </a:p>
        </p:txBody>
      </p:sp>
      <p:grpSp>
        <p:nvGrpSpPr>
          <p:cNvPr id="5" name="Group 4"/>
          <p:cNvGrpSpPr/>
          <p:nvPr/>
        </p:nvGrpSpPr>
        <p:grpSpPr>
          <a:xfrm>
            <a:off x="2893418" y="1444948"/>
            <a:ext cx="6420017" cy="3643056"/>
            <a:chOff x="2804067" y="1444948"/>
            <a:chExt cx="6420017" cy="3643056"/>
          </a:xfrm>
        </p:grpSpPr>
        <p:sp>
          <p:nvSpPr>
            <p:cNvPr id="6" name="Rectangle 5"/>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7" name="Rectangle 6"/>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8" name="TextBox 7"/>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9" name="Rectangle 8"/>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0" name="Rectangle 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11" name="TextBox 10"/>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12" name="TextBox 11"/>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3" name="TextBox 12"/>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14" name="Group 13"/>
            <p:cNvGrpSpPr/>
            <p:nvPr/>
          </p:nvGrpSpPr>
          <p:grpSpPr>
            <a:xfrm>
              <a:off x="3562935" y="1444948"/>
              <a:ext cx="613490" cy="613491"/>
              <a:chOff x="2057399" y="2725789"/>
              <a:chExt cx="1028699" cy="1028700"/>
            </a:xfrm>
          </p:grpSpPr>
          <p:sp>
            <p:nvSpPr>
              <p:cNvPr id="21" name="Oval 20"/>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15" name="Group 14"/>
            <p:cNvGrpSpPr/>
            <p:nvPr/>
          </p:nvGrpSpPr>
          <p:grpSpPr>
            <a:xfrm>
              <a:off x="5707598" y="1444948"/>
              <a:ext cx="613490" cy="613491"/>
              <a:chOff x="3810000" y="3144890"/>
              <a:chExt cx="1028699" cy="1028700"/>
            </a:xfrm>
          </p:grpSpPr>
          <p:sp>
            <p:nvSpPr>
              <p:cNvPr id="19" name="Oval 18"/>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16" name="Group 15"/>
            <p:cNvGrpSpPr/>
            <p:nvPr/>
          </p:nvGrpSpPr>
          <p:grpSpPr>
            <a:xfrm>
              <a:off x="7851596" y="1444948"/>
              <a:ext cx="613491" cy="613491"/>
              <a:chOff x="6083298" y="3144890"/>
              <a:chExt cx="1028699" cy="1028700"/>
            </a:xfrm>
          </p:grpSpPr>
          <p:sp>
            <p:nvSpPr>
              <p:cNvPr id="17" name="Oval 16"/>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202751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1929495"/>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10" name="TextBox 9"/>
          <p:cNvSpPr txBox="1"/>
          <p:nvPr/>
        </p:nvSpPr>
        <p:spPr>
          <a:xfrm>
            <a:off x="0" y="5752111"/>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solidFill>
                  <a:schemeClr val="bg1"/>
                </a:solidFill>
                <a:latin typeface="+mj-lt"/>
              </a:rPr>
              <a:t>Including Community Edition!</a:t>
            </a:r>
          </a:p>
        </p:txBody>
      </p:sp>
    </p:spTree>
    <p:extLst>
      <p:ext uri="{BB962C8B-B14F-4D97-AF65-F5344CB8AC3E}">
        <p14:creationId xmlns:p14="http://schemas.microsoft.com/office/powerpoint/2010/main" val="20010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b="1"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496</Words>
  <Application>Microsoft Office PowerPoint</Application>
  <PresentationFormat>Widescreen</PresentationFormat>
  <Paragraphs>137</Paragraphs>
  <Slides>22</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Helvetica</vt:lpstr>
      <vt:lpstr>Helvetica Light</vt:lpstr>
      <vt:lpstr>Segoe UI</vt:lpstr>
      <vt:lpstr>Segoe UI Light</vt:lpstr>
      <vt:lpstr>Wingdings</vt:lpstr>
      <vt:lpstr>Office Theme</vt:lpstr>
      <vt:lpstr>Creating real world User Interfaces with Xamarin.Forms</vt:lpstr>
      <vt:lpstr>Who’s this guy?</vt:lpstr>
      <vt:lpstr>Agenda</vt:lpstr>
      <vt:lpstr>PowerPoint Presentation</vt:lpstr>
      <vt:lpstr>Write Once, Run Anywhere</vt:lpstr>
      <vt:lpstr>PowerPoint Presentation</vt:lpstr>
      <vt:lpstr>Xamarin’s Unique Approach</vt:lpstr>
      <vt:lpstr>PowerPoint Presentation</vt:lpstr>
      <vt:lpstr>Visual Studio Integration</vt:lpstr>
      <vt:lpstr>Xamarin is Open Source!</vt:lpstr>
      <vt:lpstr>What’s included</vt:lpstr>
      <vt:lpstr>Layouts</vt:lpstr>
      <vt:lpstr>Controls</vt:lpstr>
      <vt:lpstr>PowerPoint Presentation</vt:lpstr>
      <vt:lpstr>Sharing Code</vt:lpstr>
      <vt:lpstr>Portable Class Libraries</vt:lpstr>
      <vt:lpstr>Shared Projects</vt:lpstr>
      <vt:lpstr>NuGet</vt:lpstr>
      <vt:lpstr>Creating real world UI with Syncfusion components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Harikrishnan N.</dc:creator>
  <cp:lastModifiedBy>Harikrishnan N.</cp:lastModifiedBy>
  <cp:revision>106</cp:revision>
  <dcterms:created xsi:type="dcterms:W3CDTF">2017-04-06T04:48:21Z</dcterms:created>
  <dcterms:modified xsi:type="dcterms:W3CDTF">2017-04-07T20:28:10Z</dcterms:modified>
</cp:coreProperties>
</file>